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lvl1pPr algn="ctr" defTabSz="584200">
      <a:defRPr sz="3800">
        <a:solidFill>
          <a:srgbClr val="6C6963"/>
        </a:solidFill>
        <a:latin typeface="+mn-lt"/>
        <a:ea typeface="+mn-ea"/>
        <a:cs typeface="+mn-cs"/>
        <a:sym typeface="Baskerville"/>
      </a:defRPr>
    </a:lvl1pPr>
    <a:lvl2pPr indent="228600" algn="ctr" defTabSz="584200">
      <a:defRPr sz="3800">
        <a:solidFill>
          <a:srgbClr val="6C6963"/>
        </a:solidFill>
        <a:latin typeface="+mn-lt"/>
        <a:ea typeface="+mn-ea"/>
        <a:cs typeface="+mn-cs"/>
        <a:sym typeface="Baskerville"/>
      </a:defRPr>
    </a:lvl2pPr>
    <a:lvl3pPr indent="457200" algn="ctr" defTabSz="584200">
      <a:defRPr sz="3800">
        <a:solidFill>
          <a:srgbClr val="6C6963"/>
        </a:solidFill>
        <a:latin typeface="+mn-lt"/>
        <a:ea typeface="+mn-ea"/>
        <a:cs typeface="+mn-cs"/>
        <a:sym typeface="Baskerville"/>
      </a:defRPr>
    </a:lvl3pPr>
    <a:lvl4pPr indent="685800" algn="ctr" defTabSz="584200">
      <a:defRPr sz="3800">
        <a:solidFill>
          <a:srgbClr val="6C6963"/>
        </a:solidFill>
        <a:latin typeface="+mn-lt"/>
        <a:ea typeface="+mn-ea"/>
        <a:cs typeface="+mn-cs"/>
        <a:sym typeface="Baskerville"/>
      </a:defRPr>
    </a:lvl4pPr>
    <a:lvl5pPr indent="914400" algn="ctr" defTabSz="584200">
      <a:defRPr sz="3800">
        <a:solidFill>
          <a:srgbClr val="6C6963"/>
        </a:solidFill>
        <a:latin typeface="+mn-lt"/>
        <a:ea typeface="+mn-ea"/>
        <a:cs typeface="+mn-cs"/>
        <a:sym typeface="Baskerville"/>
      </a:defRPr>
    </a:lvl5pPr>
    <a:lvl6pPr indent="1143000" algn="ctr" defTabSz="584200">
      <a:defRPr sz="3800">
        <a:solidFill>
          <a:srgbClr val="6C6963"/>
        </a:solidFill>
        <a:latin typeface="+mn-lt"/>
        <a:ea typeface="+mn-ea"/>
        <a:cs typeface="+mn-cs"/>
        <a:sym typeface="Baskerville"/>
      </a:defRPr>
    </a:lvl6pPr>
    <a:lvl7pPr indent="1371600" algn="ctr" defTabSz="584200">
      <a:defRPr sz="3800">
        <a:solidFill>
          <a:srgbClr val="6C6963"/>
        </a:solidFill>
        <a:latin typeface="+mn-lt"/>
        <a:ea typeface="+mn-ea"/>
        <a:cs typeface="+mn-cs"/>
        <a:sym typeface="Baskerville"/>
      </a:defRPr>
    </a:lvl7pPr>
    <a:lvl8pPr indent="1600200" algn="ctr" defTabSz="584200">
      <a:defRPr sz="3800">
        <a:solidFill>
          <a:srgbClr val="6C6963"/>
        </a:solidFill>
        <a:latin typeface="+mn-lt"/>
        <a:ea typeface="+mn-ea"/>
        <a:cs typeface="+mn-cs"/>
        <a:sym typeface="Baskerville"/>
      </a:defRPr>
    </a:lvl8pPr>
    <a:lvl9pPr indent="1828800" algn="ctr" defTabSz="584200">
      <a:defRPr sz="3800">
        <a:solidFill>
          <a:srgbClr val="6C6963"/>
        </a:solidFill>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rgbClr val="794000"/>
              </a:solidFill>
              <a:prstDash val="solid"/>
              <a:miter lim="400000"/>
            </a:ln>
          </a:top>
          <a:bottom>
            <a:ln w="12700" cap="flat">
              <a:solidFill>
                <a:srgbClr val="794000"/>
              </a:solidFill>
              <a:prstDash val="solid"/>
              <a:miter lim="400000"/>
            </a:ln>
          </a:bottom>
          <a:insideH>
            <a:ln w="12700" cap="flat">
              <a:solidFill>
                <a:srgbClr val="794000"/>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rgbClr val="794000"/>
              </a:solidFill>
              <a:prstDash val="solid"/>
              <a:miter lim="400000"/>
            </a:ln>
          </a:right>
          <a:top>
            <a:ln w="12700" cap="flat">
              <a:solidFill>
                <a:srgbClr val="794000"/>
              </a:solidFill>
              <a:prstDash val="solid"/>
              <a:miter lim="400000"/>
            </a:ln>
          </a:top>
          <a:bottom>
            <a:ln w="12700" cap="flat">
              <a:solidFill>
                <a:srgbClr val="794000"/>
              </a:solidFill>
              <a:prstDash val="solid"/>
              <a:miter lim="400000"/>
            </a:ln>
          </a:bottom>
          <a:insideH>
            <a:ln w="12700" cap="flat">
              <a:solidFill>
                <a:srgbClr val="794000"/>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rgbClr val="794000"/>
              </a:solidFill>
              <a:prstDash val="solid"/>
              <a:miter lim="400000"/>
            </a:ln>
          </a:top>
          <a:bottom>
            <a:ln w="12700" cap="flat">
              <a:noFill/>
              <a:miter lim="400000"/>
            </a:ln>
          </a:bottom>
          <a:insideH>
            <a:ln w="12700" cap="flat">
              <a:solidFill>
                <a:srgbClr val="794000"/>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LeatherBookTypeEmbellishGld.pdf"/>
          <p:cNvPicPr/>
          <p:nvPr/>
        </p:nvPicPr>
        <p:blipFill>
          <a:blip r:embed="rId3">
            <a:extLst/>
          </a:blip>
          <a:stretch>
            <a:fillRect/>
          </a:stretch>
        </p:blipFill>
        <p:spPr>
          <a:xfrm>
            <a:off x="5753100" y="4775200"/>
            <a:ext cx="1956620" cy="304800"/>
          </a:xfrm>
          <a:prstGeom prst="rect">
            <a:avLst/>
          </a:prstGeom>
          <a:ln w="12700">
            <a:miter lim="400000"/>
          </a:ln>
        </p:spPr>
      </p:pic>
      <p:sp>
        <p:nvSpPr>
          <p:cNvPr id="6" name="Shape 6"/>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Title Text</a:t>
            </a:r>
          </a:p>
        </p:txBody>
      </p:sp>
      <p:sp>
        <p:nvSpPr>
          <p:cNvPr id="7" name="Shape 7"/>
          <p:cNvSpPr/>
          <p:nvPr>
            <p:ph type="body"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One</a:t>
            </a:r>
            <a:endParaRPr i="1" sz="5200">
              <a:solidFill>
                <a:srgbClr val="BEA56D"/>
              </a:solidFill>
              <a:effectLst>
                <a:outerShdw sx="100000" sy="100000" kx="0" ky="0" algn="b" rotWithShape="0" blurRad="25400" dist="38100" dir="15900000">
                  <a:srgbClr val="000000">
                    <a:alpha val="90000"/>
                  </a:srgbClr>
                </a:outerShdw>
              </a:effectLst>
            </a:endParaRPr>
          </a:p>
          <a:p>
            <a:pPr lvl="1">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Two</a:t>
            </a:r>
            <a:endParaRPr i="1" sz="5200">
              <a:solidFill>
                <a:srgbClr val="BEA56D"/>
              </a:solidFill>
              <a:effectLst>
                <a:outerShdw sx="100000" sy="100000" kx="0" ky="0" algn="b" rotWithShape="0" blurRad="25400" dist="38100" dir="15900000">
                  <a:srgbClr val="000000">
                    <a:alpha val="90000"/>
                  </a:srgbClr>
                </a:outerShdw>
              </a:effectLst>
            </a:endParaRPr>
          </a:p>
          <a:p>
            <a:pPr lvl="2">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Three</a:t>
            </a:r>
            <a:endParaRPr i="1" sz="5200">
              <a:solidFill>
                <a:srgbClr val="BEA56D"/>
              </a:solidFill>
              <a:effectLst>
                <a:outerShdw sx="100000" sy="100000" kx="0" ky="0" algn="b" rotWithShape="0" blurRad="25400" dist="38100" dir="15900000">
                  <a:srgbClr val="000000">
                    <a:alpha val="90000"/>
                  </a:srgbClr>
                </a:outerShdw>
              </a:effectLst>
            </a:endParaRPr>
          </a:p>
          <a:p>
            <a:pPr lvl="3">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Four</a:t>
            </a:r>
            <a:endParaRPr i="1" sz="5200">
              <a:solidFill>
                <a:srgbClr val="BEA56D"/>
              </a:solidFill>
              <a:effectLst>
                <a:outerShdw sx="100000" sy="100000" kx="0" ky="0" algn="b" rotWithShape="0" blurRad="25400" dist="38100" dir="15900000">
                  <a:srgbClr val="000000">
                    <a:alpha val="90000"/>
                  </a:srgbClr>
                </a:outerShdw>
              </a:effectLst>
            </a:endParaRPr>
          </a:p>
          <a:p>
            <a:pPr lvl="4">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Inside Cover">
    <p:spTree>
      <p:nvGrpSpPr>
        <p:cNvPr id="1" name=""/>
        <p:cNvGrpSpPr/>
        <p:nvPr/>
      </p:nvGrpSpPr>
      <p:grpSpPr>
        <a:xfrm>
          <a:off x="0" y="0"/>
          <a:ext cx="0" cy="0"/>
          <a:chOff x="0" y="0"/>
          <a:chExt cx="0" cy="0"/>
        </a:xfrm>
      </p:grpSpPr>
      <p:sp>
        <p:nvSpPr>
          <p:cNvPr id="9" name="Shape 9"/>
          <p:cNvSpPr/>
          <p:nvPr>
            <p:ph type="title"/>
          </p:nvPr>
        </p:nvSpPr>
        <p:spPr>
          <a:xfrm>
            <a:off x="762000" y="7035800"/>
            <a:ext cx="11480800" cy="13462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10" name="Shape 10"/>
          <p:cNvSpPr/>
          <p:nvPr>
            <p:ph type="body"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lvl="0">
              <a:defRPr i="0" sz="1800">
                <a:solidFill>
                  <a:srgbClr val="000000"/>
                </a:solidFill>
              </a:defRPr>
            </a:pPr>
            <a:r>
              <a:rPr i="1" sz="3600">
                <a:solidFill>
                  <a:srgbClr val="6C6963"/>
                </a:solidFill>
              </a:rPr>
              <a:t>Body Level One</a:t>
            </a:r>
            <a:endParaRPr i="1" sz="3600">
              <a:solidFill>
                <a:srgbClr val="6C6963"/>
              </a:solidFill>
            </a:endParaRPr>
          </a:p>
          <a:p>
            <a:pPr lvl="1">
              <a:defRPr i="0" sz="1800">
                <a:solidFill>
                  <a:srgbClr val="000000"/>
                </a:solidFill>
              </a:defRPr>
            </a:pPr>
            <a:r>
              <a:rPr i="1" sz="3600">
                <a:solidFill>
                  <a:srgbClr val="6C6963"/>
                </a:solidFill>
              </a:rPr>
              <a:t>Body Level Two</a:t>
            </a:r>
            <a:endParaRPr i="1" sz="3600">
              <a:solidFill>
                <a:srgbClr val="6C6963"/>
              </a:solidFill>
            </a:endParaRPr>
          </a:p>
          <a:p>
            <a:pPr lvl="2">
              <a:defRPr i="0" sz="1800">
                <a:solidFill>
                  <a:srgbClr val="000000"/>
                </a:solidFill>
              </a:defRPr>
            </a:pPr>
            <a:r>
              <a:rPr i="1" sz="3600">
                <a:solidFill>
                  <a:srgbClr val="6C6963"/>
                </a:solidFill>
              </a:rPr>
              <a:t>Body Level Three</a:t>
            </a:r>
            <a:endParaRPr i="1" sz="3600">
              <a:solidFill>
                <a:srgbClr val="6C6963"/>
              </a:solidFill>
            </a:endParaRPr>
          </a:p>
          <a:p>
            <a:pPr lvl="3">
              <a:defRPr i="0" sz="1800">
                <a:solidFill>
                  <a:srgbClr val="000000"/>
                </a:solidFill>
              </a:defRPr>
            </a:pPr>
            <a:r>
              <a:rPr i="1" sz="3600">
                <a:solidFill>
                  <a:srgbClr val="6C6963"/>
                </a:solidFill>
              </a:rPr>
              <a:t>Body Level Four</a:t>
            </a:r>
            <a:endParaRPr i="1" sz="3600">
              <a:solidFill>
                <a:srgbClr val="6C6963"/>
              </a:solidFill>
            </a:endParaRPr>
          </a:p>
          <a:p>
            <a:pPr lvl="4">
              <a:defRPr i="0" sz="1800">
                <a:solidFill>
                  <a:srgbClr val="000000"/>
                </a:solidFill>
              </a:defRPr>
            </a:pPr>
            <a:r>
              <a:rPr i="1" sz="3600">
                <a:solidFill>
                  <a:srgbClr val="6C696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2" name="Shape 12"/>
          <p:cNvSpPr/>
          <p:nvPr>
            <p:ph type="title"/>
          </p:nvPr>
        </p:nvSpPr>
        <p:spPr>
          <a:xfrm>
            <a:off x="762000" y="3606800"/>
            <a:ext cx="11480800" cy="25400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14" name="LeatherBookTypeEmbellishGry.pdf"/>
          <p:cNvPicPr/>
          <p:nvPr/>
        </p:nvPicPr>
        <p:blipFill>
          <a:blip r:embed="rId2">
            <a:extLst/>
          </a:blip>
          <a:stretch>
            <a:fillRect/>
          </a:stretch>
        </p:blipFill>
        <p:spPr>
          <a:xfrm>
            <a:off x="2696906" y="5083509"/>
            <a:ext cx="1956621" cy="304801"/>
          </a:xfrm>
          <a:prstGeom prst="rect">
            <a:avLst/>
          </a:prstGeom>
          <a:ln w="12700">
            <a:miter lim="400000"/>
          </a:ln>
        </p:spPr>
      </p:pic>
      <p:sp>
        <p:nvSpPr>
          <p:cNvPr id="15" name="Shape 15"/>
          <p:cNvSpPr/>
          <p:nvPr>
            <p:ph type="title"/>
          </p:nvPr>
        </p:nvSpPr>
        <p:spPr>
          <a:xfrm>
            <a:off x="431800" y="1600200"/>
            <a:ext cx="6477000" cy="3175000"/>
          </a:xfrm>
          <a:prstGeom prst="rect">
            <a:avLst/>
          </a:prstGeom>
        </p:spPr>
        <p:txBody>
          <a:bodyPr anchor="b"/>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16" name="Shape 16"/>
          <p:cNvSpPr/>
          <p:nvPr>
            <p:ph type="body"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lvl="0">
              <a:defRPr i="0" sz="1800">
                <a:solidFill>
                  <a:srgbClr val="000000"/>
                </a:solidFill>
              </a:defRPr>
            </a:pPr>
            <a:r>
              <a:rPr i="1" sz="3600">
                <a:solidFill>
                  <a:srgbClr val="6C6963"/>
                </a:solidFill>
              </a:rPr>
              <a:t>Body Level One</a:t>
            </a:r>
            <a:endParaRPr i="1" sz="3600">
              <a:solidFill>
                <a:srgbClr val="6C6963"/>
              </a:solidFill>
            </a:endParaRPr>
          </a:p>
          <a:p>
            <a:pPr lvl="1">
              <a:defRPr i="0" sz="1800">
                <a:solidFill>
                  <a:srgbClr val="000000"/>
                </a:solidFill>
              </a:defRPr>
            </a:pPr>
            <a:r>
              <a:rPr i="1" sz="3600">
                <a:solidFill>
                  <a:srgbClr val="6C6963"/>
                </a:solidFill>
              </a:rPr>
              <a:t>Body Level Two</a:t>
            </a:r>
            <a:endParaRPr i="1" sz="3600">
              <a:solidFill>
                <a:srgbClr val="6C6963"/>
              </a:solidFill>
            </a:endParaRPr>
          </a:p>
          <a:p>
            <a:pPr lvl="2">
              <a:defRPr i="0" sz="1800">
                <a:solidFill>
                  <a:srgbClr val="000000"/>
                </a:solidFill>
              </a:defRPr>
            </a:pPr>
            <a:r>
              <a:rPr i="1" sz="3600">
                <a:solidFill>
                  <a:srgbClr val="6C6963"/>
                </a:solidFill>
              </a:rPr>
              <a:t>Body Level Three</a:t>
            </a:r>
            <a:endParaRPr i="1" sz="3600">
              <a:solidFill>
                <a:srgbClr val="6C6963"/>
              </a:solidFill>
            </a:endParaRPr>
          </a:p>
          <a:p>
            <a:pPr lvl="3">
              <a:defRPr i="0" sz="1800">
                <a:solidFill>
                  <a:srgbClr val="000000"/>
                </a:solidFill>
              </a:defRPr>
            </a:pPr>
            <a:r>
              <a:rPr i="1" sz="3600">
                <a:solidFill>
                  <a:srgbClr val="6C6963"/>
                </a:solidFill>
              </a:rPr>
              <a:t>Body Level Four</a:t>
            </a:r>
            <a:endParaRPr i="1" sz="3600">
              <a:solidFill>
                <a:srgbClr val="6C6963"/>
              </a:solidFill>
            </a:endParaRPr>
          </a:p>
          <a:p>
            <a:pPr lvl="4">
              <a:defRPr i="0" sz="1800">
                <a:solidFill>
                  <a:srgbClr val="000000"/>
                </a:solidFill>
              </a:defRPr>
            </a:pPr>
            <a:r>
              <a:rPr i="1" sz="3600">
                <a:solidFill>
                  <a:srgbClr val="6C696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21" name="Shape 2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24" name="Shape 24"/>
          <p:cNvSpPr/>
          <p:nvPr>
            <p:ph type="body"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lvl="0">
              <a:defRPr sz="1800">
                <a:solidFill>
                  <a:srgbClr val="000000"/>
                </a:solidFill>
              </a:defRPr>
            </a:pPr>
            <a:r>
              <a:rPr sz="3200">
                <a:solidFill>
                  <a:srgbClr val="6C6963"/>
                </a:solidFill>
              </a:rPr>
              <a:t>Body Level One</a:t>
            </a:r>
            <a:endParaRPr sz="3200">
              <a:solidFill>
                <a:srgbClr val="6C6963"/>
              </a:solidFill>
            </a:endParaRPr>
          </a:p>
          <a:p>
            <a:pPr lvl="1">
              <a:defRPr sz="1800">
                <a:solidFill>
                  <a:srgbClr val="000000"/>
                </a:solidFill>
              </a:defRPr>
            </a:pPr>
            <a:r>
              <a:rPr sz="3200">
                <a:solidFill>
                  <a:srgbClr val="6C6963"/>
                </a:solidFill>
              </a:rPr>
              <a:t>Body Level Two</a:t>
            </a:r>
            <a:endParaRPr sz="3200">
              <a:solidFill>
                <a:srgbClr val="6C6963"/>
              </a:solidFill>
            </a:endParaRPr>
          </a:p>
          <a:p>
            <a:pPr lvl="2">
              <a:defRPr sz="1800">
                <a:solidFill>
                  <a:srgbClr val="000000"/>
                </a:solidFill>
              </a:defRPr>
            </a:pPr>
            <a:r>
              <a:rPr sz="3200">
                <a:solidFill>
                  <a:srgbClr val="6C6963"/>
                </a:solidFill>
              </a:rPr>
              <a:t>Body Level Three</a:t>
            </a:r>
            <a:endParaRPr sz="3200">
              <a:solidFill>
                <a:srgbClr val="6C6963"/>
              </a:solidFill>
            </a:endParaRPr>
          </a:p>
          <a:p>
            <a:pPr lvl="3">
              <a:defRPr sz="1800">
                <a:solidFill>
                  <a:srgbClr val="000000"/>
                </a:solidFill>
              </a:defRPr>
            </a:pPr>
            <a:r>
              <a:rPr sz="3200">
                <a:solidFill>
                  <a:srgbClr val="6C6963"/>
                </a:solidFill>
              </a:rPr>
              <a:t>Body Level Four</a:t>
            </a:r>
            <a:endParaRPr sz="3200">
              <a:solidFill>
                <a:srgbClr val="6C6963"/>
              </a:solidFill>
            </a:endParaRPr>
          </a:p>
          <a:p>
            <a:pPr lvl="4">
              <a:defRPr sz="1800">
                <a:solidFill>
                  <a:srgbClr val="000000"/>
                </a:solidFill>
              </a:defRPr>
            </a:pPr>
            <a:r>
              <a:rPr sz="3200">
                <a:solidFill>
                  <a:srgbClr val="6C696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6" name="Shape 26"/>
          <p:cNvSpPr/>
          <p:nvPr>
            <p:ph type="body" idx="1"/>
          </p:nvPr>
        </p:nvSpPr>
        <p:spPr>
          <a:xfrm>
            <a:off x="762000" y="723900"/>
            <a:ext cx="11480800" cy="8293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3" name="Shape 3"/>
          <p:cNvSpPr/>
          <p:nvPr>
            <p:ph type="body" idx="1"/>
          </p:nvPr>
        </p:nvSpPr>
        <p:spPr>
          <a:xfrm>
            <a:off x="762000" y="2768600"/>
            <a:ext cx="11480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1pPr>
      <a:lvl2pPr indent="2286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2pPr>
      <a:lvl3pPr indent="4572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3pPr>
      <a:lvl4pPr indent="6858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4pPr>
      <a:lvl5pPr indent="9144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5pPr>
      <a:lvl6pPr indent="11430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6pPr>
      <a:lvl7pPr indent="13716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7pPr>
      <a:lvl8pPr indent="16002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8pPr>
      <a:lvl9pPr indent="18288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9pPr>
    </p:titleStyle>
    <p:bodyStyle>
      <a:lvl1pPr marL="533400" indent="-533400" defTabSz="584200">
        <a:spcBef>
          <a:spcPts val="4200"/>
        </a:spcBef>
        <a:buSzPct val="30000"/>
        <a:buBlip>
          <a:blip r:embed="rId3"/>
        </a:buBlip>
        <a:defRPr sz="4200">
          <a:solidFill>
            <a:srgbClr val="6C6963"/>
          </a:solidFill>
          <a:latin typeface="+mn-lt"/>
          <a:ea typeface="+mn-ea"/>
          <a:cs typeface="+mn-cs"/>
          <a:sym typeface="Baskerville"/>
        </a:defRPr>
      </a:lvl1pPr>
      <a:lvl2pPr marL="1066800" indent="-533400" defTabSz="584200">
        <a:spcBef>
          <a:spcPts val="4200"/>
        </a:spcBef>
        <a:buSzPct val="30000"/>
        <a:buBlip>
          <a:blip r:embed="rId3"/>
        </a:buBlip>
        <a:defRPr sz="4200">
          <a:solidFill>
            <a:srgbClr val="6C6963"/>
          </a:solidFill>
          <a:latin typeface="+mn-lt"/>
          <a:ea typeface="+mn-ea"/>
          <a:cs typeface="+mn-cs"/>
          <a:sym typeface="Baskerville"/>
        </a:defRPr>
      </a:lvl2pPr>
      <a:lvl3pPr marL="1600200" indent="-533400" defTabSz="584200">
        <a:spcBef>
          <a:spcPts val="4200"/>
        </a:spcBef>
        <a:buSzPct val="30000"/>
        <a:buBlip>
          <a:blip r:embed="rId3"/>
        </a:buBlip>
        <a:defRPr sz="4200">
          <a:solidFill>
            <a:srgbClr val="6C6963"/>
          </a:solidFill>
          <a:latin typeface="+mn-lt"/>
          <a:ea typeface="+mn-ea"/>
          <a:cs typeface="+mn-cs"/>
          <a:sym typeface="Baskerville"/>
        </a:defRPr>
      </a:lvl3pPr>
      <a:lvl4pPr marL="2133600" indent="-533400" defTabSz="584200">
        <a:spcBef>
          <a:spcPts val="4200"/>
        </a:spcBef>
        <a:buSzPct val="30000"/>
        <a:buBlip>
          <a:blip r:embed="rId3"/>
        </a:buBlip>
        <a:defRPr sz="4200">
          <a:solidFill>
            <a:srgbClr val="6C6963"/>
          </a:solidFill>
          <a:latin typeface="+mn-lt"/>
          <a:ea typeface="+mn-ea"/>
          <a:cs typeface="+mn-cs"/>
          <a:sym typeface="Baskerville"/>
        </a:defRPr>
      </a:lvl4pPr>
      <a:lvl5pPr marL="2667000" indent="-533400" defTabSz="584200">
        <a:spcBef>
          <a:spcPts val="4200"/>
        </a:spcBef>
        <a:buSzPct val="30000"/>
        <a:buBlip>
          <a:blip r:embed="rId3"/>
        </a:buBlip>
        <a:defRPr sz="4200">
          <a:solidFill>
            <a:srgbClr val="6C6963"/>
          </a:solidFill>
          <a:latin typeface="+mn-lt"/>
          <a:ea typeface="+mn-ea"/>
          <a:cs typeface="+mn-cs"/>
          <a:sym typeface="Baskerville"/>
        </a:defRPr>
      </a:lvl5pPr>
      <a:lvl6pPr marL="3200400" indent="-533400" defTabSz="584200">
        <a:spcBef>
          <a:spcPts val="4200"/>
        </a:spcBef>
        <a:buSzPct val="30000"/>
        <a:buBlip>
          <a:blip r:embed="rId3"/>
        </a:buBlip>
        <a:defRPr sz="4200">
          <a:solidFill>
            <a:srgbClr val="6C6963"/>
          </a:solidFill>
          <a:latin typeface="+mn-lt"/>
          <a:ea typeface="+mn-ea"/>
          <a:cs typeface="+mn-cs"/>
          <a:sym typeface="Baskerville"/>
        </a:defRPr>
      </a:lvl6pPr>
      <a:lvl7pPr marL="3733800" indent="-533400" defTabSz="584200">
        <a:spcBef>
          <a:spcPts val="4200"/>
        </a:spcBef>
        <a:buSzPct val="30000"/>
        <a:buBlip>
          <a:blip r:embed="rId3"/>
        </a:buBlip>
        <a:defRPr sz="4200">
          <a:solidFill>
            <a:srgbClr val="6C6963"/>
          </a:solidFill>
          <a:latin typeface="+mn-lt"/>
          <a:ea typeface="+mn-ea"/>
          <a:cs typeface="+mn-cs"/>
          <a:sym typeface="Baskerville"/>
        </a:defRPr>
      </a:lvl7pPr>
      <a:lvl8pPr marL="4267200" indent="-533400" defTabSz="584200">
        <a:spcBef>
          <a:spcPts val="4200"/>
        </a:spcBef>
        <a:buSzPct val="30000"/>
        <a:buBlip>
          <a:blip r:embed="rId3"/>
        </a:buBlip>
        <a:defRPr sz="4200">
          <a:solidFill>
            <a:srgbClr val="6C6963"/>
          </a:solidFill>
          <a:latin typeface="+mn-lt"/>
          <a:ea typeface="+mn-ea"/>
          <a:cs typeface="+mn-cs"/>
          <a:sym typeface="Baskerville"/>
        </a:defRPr>
      </a:lvl8pPr>
      <a:lvl9pPr marL="4800600" indent="-533400" defTabSz="584200">
        <a:spcBef>
          <a:spcPts val="4200"/>
        </a:spcBef>
        <a:buSzPct val="30000"/>
        <a:buBlip>
          <a:blip r:embed="rId3"/>
        </a:buBlip>
        <a:defRPr sz="4200">
          <a:solidFill>
            <a:srgbClr val="6C6963"/>
          </a:solidFill>
          <a:latin typeface="+mn-lt"/>
          <a:ea typeface="+mn-ea"/>
          <a:cs typeface="+mn-cs"/>
          <a:sym typeface="Baskerville"/>
        </a:defRPr>
      </a:lvl9pPr>
    </p:bodyStyle>
    <p:otherStyle>
      <a:lvl1pPr algn="ctr" defTabSz="584200">
        <a:defRPr>
          <a:solidFill>
            <a:schemeClr val="tx1"/>
          </a:solidFill>
          <a:latin typeface="+mn-lt"/>
          <a:ea typeface="+mn-ea"/>
          <a:cs typeface="+mn-cs"/>
          <a:sym typeface="Baskerville"/>
        </a:defRPr>
      </a:lvl1pPr>
      <a:lvl2pPr indent="228600" algn="ctr" defTabSz="584200">
        <a:defRPr>
          <a:solidFill>
            <a:schemeClr val="tx1"/>
          </a:solidFill>
          <a:latin typeface="+mn-lt"/>
          <a:ea typeface="+mn-ea"/>
          <a:cs typeface="+mn-cs"/>
          <a:sym typeface="Baskerville"/>
        </a:defRPr>
      </a:lvl2pPr>
      <a:lvl3pPr indent="457200" algn="ctr" defTabSz="584200">
        <a:defRPr>
          <a:solidFill>
            <a:schemeClr val="tx1"/>
          </a:solidFill>
          <a:latin typeface="+mn-lt"/>
          <a:ea typeface="+mn-ea"/>
          <a:cs typeface="+mn-cs"/>
          <a:sym typeface="Baskerville"/>
        </a:defRPr>
      </a:lvl3pPr>
      <a:lvl4pPr indent="685800" algn="ctr" defTabSz="584200">
        <a:defRPr>
          <a:solidFill>
            <a:schemeClr val="tx1"/>
          </a:solidFill>
          <a:latin typeface="+mn-lt"/>
          <a:ea typeface="+mn-ea"/>
          <a:cs typeface="+mn-cs"/>
          <a:sym typeface="Baskerville"/>
        </a:defRPr>
      </a:lvl4pPr>
      <a:lvl5pPr indent="914400" algn="ctr" defTabSz="584200">
        <a:defRPr>
          <a:solidFill>
            <a:schemeClr val="tx1"/>
          </a:solidFill>
          <a:latin typeface="+mn-lt"/>
          <a:ea typeface="+mn-ea"/>
          <a:cs typeface="+mn-cs"/>
          <a:sym typeface="Baskerville"/>
        </a:defRPr>
      </a:lvl5pPr>
      <a:lvl6pPr indent="1143000" algn="ctr" defTabSz="584200">
        <a:defRPr>
          <a:solidFill>
            <a:schemeClr val="tx1"/>
          </a:solidFill>
          <a:latin typeface="+mn-lt"/>
          <a:ea typeface="+mn-ea"/>
          <a:cs typeface="+mn-cs"/>
          <a:sym typeface="Baskerville"/>
        </a:defRPr>
      </a:lvl6pPr>
      <a:lvl7pPr indent="1371600" algn="ctr" defTabSz="584200">
        <a:defRPr>
          <a:solidFill>
            <a:schemeClr val="tx1"/>
          </a:solidFill>
          <a:latin typeface="+mn-lt"/>
          <a:ea typeface="+mn-ea"/>
          <a:cs typeface="+mn-cs"/>
          <a:sym typeface="Baskerville"/>
        </a:defRPr>
      </a:lvl7pPr>
      <a:lvl8pPr indent="1600200" algn="ctr" defTabSz="584200">
        <a:defRPr>
          <a:solidFill>
            <a:schemeClr val="tx1"/>
          </a:solidFill>
          <a:latin typeface="+mn-lt"/>
          <a:ea typeface="+mn-ea"/>
          <a:cs typeface="+mn-cs"/>
          <a:sym typeface="Baskerville"/>
        </a:defRPr>
      </a:lvl8pPr>
      <a:lvl9pPr indent="1828800" algn="ctr" defTabSz="584200">
        <a:defRPr>
          <a:solidFill>
            <a:schemeClr val="tx1"/>
          </a:solidFill>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English 1102</a:t>
            </a:r>
          </a:p>
        </p:txBody>
      </p:sp>
      <p:sp>
        <p:nvSpPr>
          <p:cNvPr id="35" name="Shape 35"/>
          <p:cNvSpPr/>
          <p:nvPr>
            <p:ph type="body" idx="1"/>
          </p:nvPr>
        </p:nvSpPr>
        <p:spPr>
          <a:prstGeom prst="rect">
            <a:avLst/>
          </a:prstGeom>
        </p:spPr>
        <p:txBody>
          <a:body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Professor Caroline S. Brooks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prstGeom prst="rect">
            <a:avLst/>
          </a:prstGeom>
        </p:spPr>
        <p:txBody>
          <a:bodyPr/>
          <a:lstStyle>
            <a:lvl1pPr defTabSz="385572">
              <a:defRPr sz="4884">
                <a:effectLst>
                  <a:outerShdw sx="100000" sy="100000" kx="0" ky="0" algn="b" rotWithShape="0" blurRad="16764" dist="16764" dir="15900000">
                    <a:srgbClr val="595650">
                      <a:alpha val="33000"/>
                    </a:srgbClr>
                  </a:outerShdw>
                </a:effectLst>
              </a:defRPr>
            </a:lvl1pPr>
          </a:lstStyle>
          <a:p>
            <a:pPr lvl="0">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Where Are You Going, Where Have You Been by Joyce Carol Oates</a:t>
            </a:r>
          </a:p>
        </p:txBody>
      </p:sp>
      <p:sp>
        <p:nvSpPr>
          <p:cNvPr id="62" name="Shape 62"/>
          <p:cNvSpPr/>
          <p:nvPr>
            <p:ph type="body" idx="1"/>
          </p:nvPr>
        </p:nvSpPr>
        <p:spPr>
          <a:prstGeom prst="rect">
            <a:avLst/>
          </a:prstGeom>
        </p:spPr>
        <p:txBody>
          <a:bodyPr/>
          <a:lstStyle/>
          <a:p>
            <a:pPr lvl="0" marL="394715" indent="-394715" defTabSz="432308">
              <a:spcBef>
                <a:spcPts val="3100"/>
              </a:spcBef>
              <a:buBlip>
                <a:blip r:embed="rId2"/>
              </a:buBlip>
              <a:defRPr sz="1800">
                <a:solidFill>
                  <a:srgbClr val="000000"/>
                </a:solidFill>
              </a:defRPr>
            </a:pPr>
            <a:r>
              <a:rPr sz="3108">
                <a:solidFill>
                  <a:srgbClr val="6C6963"/>
                </a:solidFill>
              </a:rPr>
              <a:t>The story is about Connie, a teenager in the 1960’s who fights for independence from her family. She is inexperienced, but maintains a fake persona of sophistication and seduction. As she struggles for independence, she suffers from confusion between fantasy and reality.  </a:t>
            </a:r>
            <a:endParaRPr sz="3108">
              <a:solidFill>
                <a:srgbClr val="6C6963"/>
              </a:solidFill>
            </a:endParaRPr>
          </a:p>
          <a:p>
            <a:pPr lvl="0" marL="394715" indent="-394715" defTabSz="432308">
              <a:spcBef>
                <a:spcPts val="3100"/>
              </a:spcBef>
              <a:buBlip>
                <a:blip r:embed="rId2"/>
              </a:buBlip>
              <a:defRPr sz="1800">
                <a:solidFill>
                  <a:srgbClr val="000000"/>
                </a:solidFill>
              </a:defRPr>
            </a:pPr>
            <a:r>
              <a:rPr sz="3108">
                <a:solidFill>
                  <a:srgbClr val="6C6963"/>
                </a:solidFill>
              </a:rPr>
              <a:t>The story is framed inside the 1960’s women’s rights movement where sexuality was more openly discussed then previous eras. How have norms changed since then? </a:t>
            </a:r>
            <a:endParaRPr sz="3108">
              <a:solidFill>
                <a:srgbClr val="6C6963"/>
              </a:solidFill>
            </a:endParaRPr>
          </a:p>
          <a:p>
            <a:pPr lvl="0" marL="394715" indent="-394715" defTabSz="432308">
              <a:spcBef>
                <a:spcPts val="3100"/>
              </a:spcBef>
              <a:buBlip>
                <a:blip r:embed="rId2"/>
              </a:buBlip>
              <a:defRPr sz="1800">
                <a:solidFill>
                  <a:srgbClr val="000000"/>
                </a:solidFill>
              </a:defRPr>
            </a:pPr>
            <a:r>
              <a:rPr sz="3108">
                <a:solidFill>
                  <a:srgbClr val="6C6963"/>
                </a:solidFill>
              </a:rPr>
              <a:t>Arnold is presented as a dark and ominous character, also projecting a false persona. He drives a flashy car, but on it are strange and antiquated phrases that suggest he is out of touch with reality. </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lvl="0" algn="l" defTabSz="385572">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Where Are You Going, Where Have</a:t>
            </a:r>
            <a:br>
              <a:rPr sz="4884">
                <a:solidFill>
                  <a:srgbClr val="6C6963"/>
                </a:solidFill>
                <a:effectLst>
                  <a:outerShdw sx="100000" sy="100000" kx="0" ky="0" algn="b" rotWithShape="0" blurRad="16764" dist="16764" dir="15900000">
                    <a:srgbClr val="595650">
                      <a:alpha val="33000"/>
                    </a:srgbClr>
                  </a:outerShdw>
                </a:effectLst>
              </a:rPr>
            </a:br>
            <a:r>
              <a:rPr sz="4884">
                <a:solidFill>
                  <a:srgbClr val="6C6963"/>
                </a:solidFill>
                <a:effectLst>
                  <a:outerShdw sx="100000" sy="100000" kx="0" ky="0" algn="b" rotWithShape="0" blurRad="16764" dist="16764" dir="15900000">
                    <a:srgbClr val="595650">
                      <a:alpha val="33000"/>
                    </a:srgbClr>
                  </a:outerShdw>
                </a:effectLst>
              </a:rPr>
              <a:t> You Been by Joyce Carol Oates</a:t>
            </a:r>
          </a:p>
        </p:txBody>
      </p:sp>
      <p:sp>
        <p:nvSpPr>
          <p:cNvPr id="65" name="Shape 65"/>
          <p:cNvSpPr/>
          <p:nvPr>
            <p:ph type="body" idx="1"/>
          </p:nvPr>
        </p:nvSpPr>
        <p:spPr>
          <a:prstGeom prst="rect">
            <a:avLst/>
          </a:prstGeom>
        </p:spPr>
        <p:txBody>
          <a:bodyPr/>
          <a:lstStyle/>
          <a:p>
            <a:pPr lvl="0" marL="501395" indent="-501395" defTabSz="549148">
              <a:spcBef>
                <a:spcPts val="3900"/>
              </a:spcBef>
              <a:buBlip>
                <a:blip r:embed="rId2"/>
              </a:buBlip>
              <a:defRPr sz="1800">
                <a:solidFill>
                  <a:srgbClr val="000000"/>
                </a:solidFill>
              </a:defRPr>
            </a:pPr>
            <a:r>
              <a:rPr sz="3948">
                <a:solidFill>
                  <a:srgbClr val="6C6963"/>
                </a:solidFill>
              </a:rPr>
              <a:t>How is Connie’s suburban home and lifestyle presented? Is it ultimately a safe haven from outside threats and dangers such as Arnold? </a:t>
            </a:r>
            <a:endParaRPr sz="3948">
              <a:solidFill>
                <a:srgbClr val="6C6963"/>
              </a:solidFill>
            </a:endParaRPr>
          </a:p>
          <a:p>
            <a:pPr lvl="0" marL="501395" indent="-501395" defTabSz="549148">
              <a:spcBef>
                <a:spcPts val="3900"/>
              </a:spcBef>
              <a:buBlip>
                <a:blip r:embed="rId2"/>
              </a:buBlip>
              <a:defRPr sz="1800">
                <a:solidFill>
                  <a:srgbClr val="000000"/>
                </a:solidFill>
              </a:defRPr>
            </a:pPr>
            <a:r>
              <a:rPr sz="3948">
                <a:solidFill>
                  <a:srgbClr val="6C6963"/>
                </a:solidFill>
              </a:rPr>
              <a:t>The story was inspired by the 1966 Arizona murders committed by Charles Schmid, a serial killer known as the “Pied Piper of Tucson.” </a:t>
            </a:r>
            <a:endParaRPr sz="3948">
              <a:solidFill>
                <a:srgbClr val="6C6963"/>
              </a:solidFill>
            </a:endParaRPr>
          </a:p>
          <a:p>
            <a:pPr lvl="0" marL="501395" indent="-501395" defTabSz="549148">
              <a:spcBef>
                <a:spcPts val="3900"/>
              </a:spcBef>
              <a:buBlip>
                <a:blip r:embed="rId2"/>
              </a:buBlip>
              <a:defRPr sz="1800">
                <a:solidFill>
                  <a:srgbClr val="000000"/>
                </a:solidFill>
              </a:defRPr>
            </a:pPr>
            <a:r>
              <a:rPr sz="3948">
                <a:solidFill>
                  <a:srgbClr val="6C6963"/>
                </a:solidFill>
              </a:rPr>
              <a:t>Life Magazine produced an article on the murders in the March 4, 1966 issue. </a:t>
            </a:r>
          </a:p>
        </p:txBody>
      </p:sp>
      <p:pic>
        <p:nvPicPr>
          <p:cNvPr id="66" name="pasted-image.png"/>
          <p:cNvPicPr/>
          <p:nvPr/>
        </p:nvPicPr>
        <p:blipFill>
          <a:blip r:embed="rId3">
            <a:extLst/>
          </a:blip>
          <a:stretch>
            <a:fillRect/>
          </a:stretch>
        </p:blipFill>
        <p:spPr>
          <a:xfrm>
            <a:off x="10534533" y="381000"/>
            <a:ext cx="1949036" cy="2442567"/>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lvl="0" defTabSz="385572">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The Cask of Amontillado </a:t>
            </a:r>
            <a:br>
              <a:rPr sz="4884">
                <a:solidFill>
                  <a:srgbClr val="6C6963"/>
                </a:solidFill>
                <a:effectLst>
                  <a:outerShdw sx="100000" sy="100000" kx="0" ky="0" algn="b" rotWithShape="0" blurRad="16764" dist="16764" dir="15900000">
                    <a:srgbClr val="595650">
                      <a:alpha val="33000"/>
                    </a:srgbClr>
                  </a:outerShdw>
                </a:effectLst>
              </a:rPr>
            </a:br>
            <a:r>
              <a:rPr sz="4884">
                <a:solidFill>
                  <a:srgbClr val="6C6963"/>
                </a:solidFill>
                <a:effectLst>
                  <a:outerShdw sx="100000" sy="100000" kx="0" ky="0" algn="b" rotWithShape="0" blurRad="16764" dist="16764" dir="15900000">
                    <a:srgbClr val="595650">
                      <a:alpha val="33000"/>
                    </a:srgbClr>
                  </a:outerShdw>
                </a:effectLst>
              </a:rPr>
              <a:t>by Edgar Allan Poe</a:t>
            </a:r>
          </a:p>
        </p:txBody>
      </p:sp>
      <p:sp>
        <p:nvSpPr>
          <p:cNvPr id="69" name="Shape 69"/>
          <p:cNvSpPr/>
          <p:nvPr>
            <p:ph type="body" idx="1"/>
          </p:nvPr>
        </p:nvSpPr>
        <p:spPr>
          <a:prstGeom prst="rect">
            <a:avLst/>
          </a:prstGeom>
        </p:spPr>
        <p:txBody>
          <a:bodyPr/>
          <a:lstStyle/>
          <a:p>
            <a:pPr lvl="0" marL="421386" indent="-421386" defTabSz="461518">
              <a:spcBef>
                <a:spcPts val="3300"/>
              </a:spcBef>
              <a:buBlip>
                <a:blip r:embed="rId2"/>
              </a:buBlip>
              <a:defRPr sz="1800">
                <a:solidFill>
                  <a:srgbClr val="000000"/>
                </a:solidFill>
              </a:defRPr>
            </a:pPr>
            <a:r>
              <a:rPr sz="3318">
                <a:solidFill>
                  <a:srgbClr val="6C6963"/>
                </a:solidFill>
              </a:rPr>
              <a:t>Poe’s story is first-person narration with a partially unreliable narrator, who reveals at the end of the story that 50 years has passed. </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Suspense is founded on the reader’s expectation that Montresor will gain revenge; the reader is both curious and anxious about the ending.</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Exposition includes the first three paragraphs</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When reading fiction, we take the high ground and damn imperfect characters. </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p>
            <a:pPr lvl="0" defTabSz="385572">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The Cask of Amontillado </a:t>
            </a:r>
            <a:br>
              <a:rPr sz="4884">
                <a:solidFill>
                  <a:srgbClr val="6C6963"/>
                </a:solidFill>
                <a:effectLst>
                  <a:outerShdw sx="100000" sy="100000" kx="0" ky="0" algn="b" rotWithShape="0" blurRad="16764" dist="16764" dir="15900000">
                    <a:srgbClr val="595650">
                      <a:alpha val="33000"/>
                    </a:srgbClr>
                  </a:outerShdw>
                </a:effectLst>
              </a:rPr>
            </a:br>
            <a:r>
              <a:rPr sz="4884">
                <a:solidFill>
                  <a:srgbClr val="6C6963"/>
                </a:solidFill>
                <a:effectLst>
                  <a:outerShdw sx="100000" sy="100000" kx="0" ky="0" algn="b" rotWithShape="0" blurRad="16764" dist="16764" dir="15900000">
                    <a:srgbClr val="595650">
                      <a:alpha val="33000"/>
                    </a:srgbClr>
                  </a:outerShdw>
                </a:effectLst>
              </a:rPr>
              <a:t>by Edgar Allan Poe</a:t>
            </a:r>
          </a:p>
        </p:txBody>
      </p:sp>
      <p:sp>
        <p:nvSpPr>
          <p:cNvPr id="72" name="Shape 72"/>
          <p:cNvSpPr/>
          <p:nvPr>
            <p:ph type="body" idx="1"/>
          </p:nvPr>
        </p:nvSpPr>
        <p:spPr>
          <a:prstGeom prst="rect">
            <a:avLst/>
          </a:prstGeom>
        </p:spPr>
        <p:txBody>
          <a:bodyPr/>
          <a:lstStyle/>
          <a:p>
            <a:pPr lvl="0" marL="421386" indent="-421386" defTabSz="461518">
              <a:spcBef>
                <a:spcPts val="3300"/>
              </a:spcBef>
              <a:buBlip>
                <a:blip r:embed="rId2"/>
              </a:buBlip>
              <a:defRPr sz="1800">
                <a:solidFill>
                  <a:srgbClr val="000000"/>
                </a:solidFill>
              </a:defRPr>
            </a:pPr>
            <a:r>
              <a:rPr sz="3318">
                <a:solidFill>
                  <a:srgbClr val="6C6963"/>
                </a:solidFill>
              </a:rPr>
              <a:t>The first-person narration makes us cheer for the protagonist; The story involves character types or stereotypes.</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Poe challenges the reader to try to guess what will happen next. Amontillado challenges Fortunato’s pride; Fortunate is dressed as a fool. </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Poe’s story is macabre, like a fable, with Montresor as the author and Fortunato as the unfortunate reader. </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Montresor announces that there is a plot (a good plot) where perpetrator doesn’t get caught.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p>
            <a:pPr lvl="0" defTabSz="385572">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The Cask of Amontillado </a:t>
            </a:r>
            <a:br>
              <a:rPr sz="4884">
                <a:solidFill>
                  <a:srgbClr val="6C6963"/>
                </a:solidFill>
                <a:effectLst>
                  <a:outerShdw sx="100000" sy="100000" kx="0" ky="0" algn="b" rotWithShape="0" blurRad="16764" dist="16764" dir="15900000">
                    <a:srgbClr val="595650">
                      <a:alpha val="33000"/>
                    </a:srgbClr>
                  </a:outerShdw>
                </a:effectLst>
              </a:rPr>
            </a:br>
            <a:r>
              <a:rPr sz="4884">
                <a:solidFill>
                  <a:srgbClr val="6C6963"/>
                </a:solidFill>
                <a:effectLst>
                  <a:outerShdw sx="100000" sy="100000" kx="0" ky="0" algn="b" rotWithShape="0" blurRad="16764" dist="16764" dir="15900000">
                    <a:srgbClr val="595650">
                      <a:alpha val="33000"/>
                    </a:srgbClr>
                  </a:outerShdw>
                </a:effectLst>
              </a:rPr>
              <a:t>by Edgar Allan Poe</a:t>
            </a:r>
          </a:p>
        </p:txBody>
      </p:sp>
      <p:sp>
        <p:nvSpPr>
          <p:cNvPr id="75" name="Shape 75"/>
          <p:cNvSpPr/>
          <p:nvPr>
            <p:ph type="body" idx="1"/>
          </p:nvPr>
        </p:nvSpPr>
        <p:spPr>
          <a:prstGeom prst="rect">
            <a:avLst/>
          </a:prstGeom>
        </p:spPr>
        <p:txBody>
          <a:bodyPr/>
          <a:lstStyle/>
          <a:p>
            <a:pPr lvl="0" marL="421386" indent="-421386" defTabSz="461518">
              <a:spcBef>
                <a:spcPts val="3300"/>
              </a:spcBef>
              <a:buBlip>
                <a:blip r:embed="rId2"/>
              </a:buBlip>
              <a:defRPr sz="1800">
                <a:solidFill>
                  <a:srgbClr val="000000"/>
                </a:solidFill>
              </a:defRPr>
            </a:pPr>
            <a:r>
              <a:rPr sz="3318">
                <a:solidFill>
                  <a:srgbClr val="6C6963"/>
                </a:solidFill>
              </a:rPr>
              <a:t>Montresor’s charge is vague, yet we can count on him to carry out his plot. </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Stop at certain points and writ down what you think might happen. </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What would be lost if the story were told from the 3rd person omniscient perspective?  </a:t>
            </a:r>
            <a:endParaRPr sz="3318">
              <a:solidFill>
                <a:srgbClr val="6C6963"/>
              </a:solidFill>
            </a:endParaRPr>
          </a:p>
          <a:p>
            <a:pPr lvl="0" marL="421386" indent="-421386" defTabSz="461518">
              <a:spcBef>
                <a:spcPts val="3300"/>
              </a:spcBef>
              <a:buBlip>
                <a:blip r:embed="rId2"/>
              </a:buBlip>
              <a:defRPr sz="1800">
                <a:solidFill>
                  <a:srgbClr val="000000"/>
                </a:solidFill>
              </a:defRPr>
            </a:pPr>
            <a:r>
              <a:rPr sz="3318">
                <a:solidFill>
                  <a:srgbClr val="6C6963"/>
                </a:solidFill>
              </a:rPr>
              <a:t>Montresor plays fair with Fortunato with ironic indications: he agrees Fortunato won’t die of cough and he drinks to Fortunato’s “long” life.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lvl="0" defTabSz="385572">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The Cask of Amontillado </a:t>
            </a:r>
            <a:br>
              <a:rPr sz="4884">
                <a:solidFill>
                  <a:srgbClr val="6C6963"/>
                </a:solidFill>
                <a:effectLst>
                  <a:outerShdw sx="100000" sy="100000" kx="0" ky="0" algn="b" rotWithShape="0" blurRad="16764" dist="16764" dir="15900000">
                    <a:srgbClr val="595650">
                      <a:alpha val="33000"/>
                    </a:srgbClr>
                  </a:outerShdw>
                </a:effectLst>
              </a:rPr>
            </a:br>
            <a:r>
              <a:rPr sz="4884">
                <a:solidFill>
                  <a:srgbClr val="6C6963"/>
                </a:solidFill>
                <a:effectLst>
                  <a:outerShdw sx="100000" sy="100000" kx="0" ky="0" algn="b" rotWithShape="0" blurRad="16764" dist="16764" dir="15900000">
                    <a:srgbClr val="595650">
                      <a:alpha val="33000"/>
                    </a:srgbClr>
                  </a:outerShdw>
                </a:effectLst>
              </a:rPr>
              <a:t>by Edgar Allan Poe</a:t>
            </a:r>
          </a:p>
        </p:txBody>
      </p:sp>
      <p:sp>
        <p:nvSpPr>
          <p:cNvPr id="78" name="Shape 78"/>
          <p:cNvSpPr/>
          <p:nvPr>
            <p:ph type="body" idx="1"/>
          </p:nvPr>
        </p:nvSpPr>
        <p:spPr>
          <a:prstGeom prst="rect">
            <a:avLst/>
          </a:prstGeom>
        </p:spPr>
        <p:txBody>
          <a:bodyPr/>
          <a:lstStyle/>
          <a:p>
            <a:pPr lvl="0">
              <a:buBlip>
                <a:blip r:embed="rId2"/>
              </a:buBlip>
              <a:defRPr sz="1800">
                <a:solidFill>
                  <a:srgbClr val="000000"/>
                </a:solidFill>
              </a:defRPr>
            </a:pPr>
            <a:r>
              <a:rPr sz="4200">
                <a:solidFill>
                  <a:srgbClr val="6C6963"/>
                </a:solidFill>
              </a:rPr>
              <a:t>Reader’s guesswork is based on cause-and-effect. There is a logic in the sequence of events and in the character’s motivation. </a:t>
            </a:r>
            <a:endParaRPr sz="4200">
              <a:solidFill>
                <a:srgbClr val="6C6963"/>
              </a:solidFill>
            </a:endParaRPr>
          </a:p>
          <a:p>
            <a:pPr lvl="0">
              <a:buBlip>
                <a:blip r:embed="rId2"/>
              </a:buBlip>
              <a:defRPr sz="1800">
                <a:solidFill>
                  <a:srgbClr val="000000"/>
                </a:solidFill>
              </a:defRPr>
            </a:pPr>
            <a:r>
              <a:rPr sz="4200">
                <a:solidFill>
                  <a:srgbClr val="6C6963"/>
                </a:solidFill>
              </a:rPr>
              <a:t>Plot and suspense seem to depend on logic. How can you guess what will happen next?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lvl1pPr defTabSz="414781">
              <a:defRPr sz="5253">
                <a:effectLst>
                  <a:outerShdw sx="100000" sy="100000" kx="0" ky="0" algn="b" rotWithShape="0" blurRad="18034" dist="18034" dir="15900000">
                    <a:srgbClr val="595650">
                      <a:alpha val="33000"/>
                    </a:srgbClr>
                  </a:outerShdw>
                </a:effectLst>
              </a:defRPr>
            </a:lvl1pPr>
          </a:lstStyle>
          <a:p>
            <a:pPr lvl="0">
              <a:defRPr sz="1800">
                <a:solidFill>
                  <a:srgbClr val="000000"/>
                </a:solidFill>
                <a:effectLst/>
              </a:defRPr>
            </a:pPr>
            <a:r>
              <a:rPr sz="5253">
                <a:solidFill>
                  <a:srgbClr val="6C6963"/>
                </a:solidFill>
                <a:effectLst>
                  <a:outerShdw sx="100000" sy="100000" kx="0" ky="0" algn="b" rotWithShape="0" blurRad="18034" dist="18034" dir="15900000">
                    <a:srgbClr val="595650">
                      <a:alpha val="33000"/>
                    </a:srgbClr>
                  </a:outerShdw>
                </a:effectLst>
              </a:rPr>
              <a:t>The Lady With the Dog by Anton Chekov</a:t>
            </a:r>
          </a:p>
        </p:txBody>
      </p:sp>
      <p:sp>
        <p:nvSpPr>
          <p:cNvPr id="81" name="Shape 81"/>
          <p:cNvSpPr/>
          <p:nvPr>
            <p:ph type="body" idx="1"/>
          </p:nvPr>
        </p:nvSpPr>
        <p:spPr>
          <a:prstGeom prst="rect">
            <a:avLst/>
          </a:prstGeom>
        </p:spPr>
        <p:txBody>
          <a:bodyPr/>
          <a:lstStyle/>
          <a:p>
            <a:pPr lvl="0" marL="448055" indent="-448055" defTabSz="490727">
              <a:spcBef>
                <a:spcPts val="3500"/>
              </a:spcBef>
              <a:buBlip>
                <a:blip r:embed="rId2"/>
              </a:buBlip>
              <a:defRPr sz="1800">
                <a:solidFill>
                  <a:srgbClr val="000000"/>
                </a:solidFill>
              </a:defRPr>
            </a:pPr>
            <a:r>
              <a:rPr sz="3528">
                <a:solidFill>
                  <a:srgbClr val="6C6963"/>
                </a:solidFill>
              </a:rPr>
              <a:t>Can the two main characters explain how or why they fell in love with the people they loved? </a:t>
            </a:r>
            <a:endParaRPr sz="3528">
              <a:solidFill>
                <a:srgbClr val="6C6963"/>
              </a:solidFill>
            </a:endParaRPr>
          </a:p>
          <a:p>
            <a:pPr lvl="0" marL="448055" indent="-448055" defTabSz="490727">
              <a:spcBef>
                <a:spcPts val="3500"/>
              </a:spcBef>
              <a:buBlip>
                <a:blip r:embed="rId2"/>
              </a:buBlip>
              <a:defRPr sz="1800">
                <a:solidFill>
                  <a:srgbClr val="000000"/>
                </a:solidFill>
              </a:defRPr>
            </a:pPr>
            <a:r>
              <a:rPr sz="3528">
                <a:solidFill>
                  <a:srgbClr val="6C6963"/>
                </a:solidFill>
              </a:rPr>
              <a:t>Did the circumstances of their meeting these people have anything to do with why they fell in love? </a:t>
            </a:r>
            <a:endParaRPr sz="3528">
              <a:solidFill>
                <a:srgbClr val="6C6963"/>
              </a:solidFill>
            </a:endParaRPr>
          </a:p>
          <a:p>
            <a:pPr lvl="0" marL="448055" indent="-448055" defTabSz="490727">
              <a:spcBef>
                <a:spcPts val="3500"/>
              </a:spcBef>
              <a:buBlip>
                <a:blip r:embed="rId2"/>
              </a:buBlip>
              <a:defRPr sz="1800">
                <a:solidFill>
                  <a:srgbClr val="000000"/>
                </a:solidFill>
              </a:defRPr>
            </a:pPr>
            <a:r>
              <a:rPr sz="3528">
                <a:solidFill>
                  <a:srgbClr val="6C6963"/>
                </a:solidFill>
              </a:rPr>
              <a:t>What are the circumstances of their everyday lives? Both are genuinely bored and both are alone in Yalta. Both are unhappily married. </a:t>
            </a:r>
            <a:endParaRPr sz="3528">
              <a:solidFill>
                <a:srgbClr val="6C6963"/>
              </a:solidFill>
            </a:endParaRPr>
          </a:p>
          <a:p>
            <a:pPr lvl="0" marL="448055" indent="-448055" defTabSz="490727">
              <a:spcBef>
                <a:spcPts val="3500"/>
              </a:spcBef>
              <a:buBlip>
                <a:blip r:embed="rId2"/>
              </a:buBlip>
              <a:defRPr sz="1800">
                <a:solidFill>
                  <a:srgbClr val="000000"/>
                </a:solidFill>
              </a:defRPr>
            </a:pPr>
            <a:r>
              <a:rPr sz="3528">
                <a:solidFill>
                  <a:srgbClr val="6C6963"/>
                </a:solidFill>
              </a:rPr>
              <a:t>Meeting Anna opens Gurov’s eyes to the beauty around him.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prstGeom prst="rect">
            <a:avLst/>
          </a:prstGeom>
        </p:spPr>
        <p:txBody>
          <a:bodyPr/>
          <a:lstStyle>
            <a:lvl1pPr defTabSz="414781">
              <a:defRPr sz="5253">
                <a:effectLst>
                  <a:outerShdw sx="100000" sy="100000" kx="0" ky="0" algn="b" rotWithShape="0" blurRad="18034" dist="18034" dir="15900000">
                    <a:srgbClr val="595650">
                      <a:alpha val="33000"/>
                    </a:srgbClr>
                  </a:outerShdw>
                </a:effectLst>
              </a:defRPr>
            </a:lvl1pPr>
          </a:lstStyle>
          <a:p>
            <a:pPr lvl="0">
              <a:defRPr sz="1800">
                <a:solidFill>
                  <a:srgbClr val="000000"/>
                </a:solidFill>
                <a:effectLst/>
              </a:defRPr>
            </a:pPr>
            <a:r>
              <a:rPr sz="5253">
                <a:solidFill>
                  <a:srgbClr val="6C6963"/>
                </a:solidFill>
                <a:effectLst>
                  <a:outerShdw sx="100000" sy="100000" kx="0" ky="0" algn="b" rotWithShape="0" blurRad="18034" dist="18034" dir="15900000">
                    <a:srgbClr val="595650">
                      <a:alpha val="33000"/>
                    </a:srgbClr>
                  </a:outerShdw>
                </a:effectLst>
              </a:rPr>
              <a:t>The Lady With the Dog by Anton Chekov</a:t>
            </a:r>
          </a:p>
        </p:txBody>
      </p:sp>
      <p:sp>
        <p:nvSpPr>
          <p:cNvPr id="84" name="Shape 84"/>
          <p:cNvSpPr/>
          <p:nvPr>
            <p:ph type="body" idx="1"/>
          </p:nvPr>
        </p:nvSpPr>
        <p:spPr>
          <a:prstGeom prst="rect">
            <a:avLst/>
          </a:prstGeom>
        </p:spPr>
        <p:txBody>
          <a:bodyPr/>
          <a:lstStyle/>
          <a:p>
            <a:pPr lvl="0" marL="357378" indent="-357378" defTabSz="391414">
              <a:spcBef>
                <a:spcPts val="2800"/>
              </a:spcBef>
              <a:buBlip>
                <a:blip r:embed="rId2"/>
              </a:buBlip>
              <a:defRPr sz="1800">
                <a:solidFill>
                  <a:srgbClr val="000000"/>
                </a:solidFill>
              </a:defRPr>
            </a:pPr>
            <a:r>
              <a:rPr sz="2814">
                <a:solidFill>
                  <a:srgbClr val="6C6963"/>
                </a:solidFill>
              </a:rPr>
              <a:t>The relationship between character and setting prompts the characters relationship and transform the relationship. </a:t>
            </a:r>
            <a:endParaRPr sz="2814">
              <a:solidFill>
                <a:srgbClr val="6C6963"/>
              </a:solidFill>
            </a:endParaRPr>
          </a:p>
          <a:p>
            <a:pPr lvl="0" marL="357378" indent="-357378" defTabSz="391414">
              <a:spcBef>
                <a:spcPts val="2800"/>
              </a:spcBef>
              <a:buBlip>
                <a:blip r:embed="rId2"/>
              </a:buBlip>
              <a:defRPr sz="1800">
                <a:solidFill>
                  <a:srgbClr val="000000"/>
                </a:solidFill>
              </a:defRPr>
            </a:pPr>
            <a:r>
              <a:rPr sz="2814">
                <a:solidFill>
                  <a:srgbClr val="6C6963"/>
                </a:solidFill>
              </a:rPr>
              <a:t>For Gurov, the unreal becomes his reality. What causes this change in perception? </a:t>
            </a:r>
            <a:endParaRPr sz="2814">
              <a:solidFill>
                <a:srgbClr val="6C6963"/>
              </a:solidFill>
            </a:endParaRPr>
          </a:p>
          <a:p>
            <a:pPr lvl="0" marL="357378" indent="-357378" defTabSz="391414">
              <a:spcBef>
                <a:spcPts val="2800"/>
              </a:spcBef>
              <a:buBlip>
                <a:blip r:embed="rId2"/>
              </a:buBlip>
              <a:defRPr sz="1800">
                <a:solidFill>
                  <a:srgbClr val="000000"/>
                </a:solidFill>
              </a:defRPr>
            </a:pPr>
            <a:r>
              <a:rPr sz="2814">
                <a:solidFill>
                  <a:srgbClr val="6C6963"/>
                </a:solidFill>
              </a:rPr>
              <a:t>Gurov  begins a routine vacation affair and surprisingly falls in love. Human actions are often inexplicable. It shows the depths of ordinary experience suggesting something about the relationship between inner and outer reality. </a:t>
            </a:r>
            <a:endParaRPr sz="2814">
              <a:solidFill>
                <a:srgbClr val="6C6963"/>
              </a:solidFill>
            </a:endParaRPr>
          </a:p>
          <a:p>
            <a:pPr lvl="0" marL="357378" indent="-357378" defTabSz="391414">
              <a:spcBef>
                <a:spcPts val="2800"/>
              </a:spcBef>
              <a:buBlip>
                <a:blip r:embed="rId2"/>
              </a:buBlip>
              <a:defRPr sz="1800">
                <a:solidFill>
                  <a:srgbClr val="000000"/>
                </a:solidFill>
              </a:defRPr>
            </a:pPr>
            <a:r>
              <a:rPr sz="2814">
                <a:solidFill>
                  <a:srgbClr val="6C6963"/>
                </a:solidFill>
              </a:rPr>
              <a:t>The way Gurov and Anna act and express their feelings toward each other suggests that life retains meaning, even in the face of what seems like an indifferent universe.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lvl1pPr defTabSz="414781">
              <a:defRPr sz="5253">
                <a:effectLst>
                  <a:outerShdw sx="100000" sy="100000" kx="0" ky="0" algn="b" rotWithShape="0" blurRad="18034" dist="18034" dir="15900000">
                    <a:srgbClr val="595650">
                      <a:alpha val="33000"/>
                    </a:srgbClr>
                  </a:outerShdw>
                </a:effectLst>
              </a:defRPr>
            </a:lvl1pPr>
          </a:lstStyle>
          <a:p>
            <a:pPr lvl="0">
              <a:defRPr sz="1800">
                <a:solidFill>
                  <a:srgbClr val="000000"/>
                </a:solidFill>
                <a:effectLst/>
              </a:defRPr>
            </a:pPr>
            <a:r>
              <a:rPr sz="5253">
                <a:solidFill>
                  <a:srgbClr val="6C6963"/>
                </a:solidFill>
                <a:effectLst>
                  <a:outerShdw sx="100000" sy="100000" kx="0" ky="0" algn="b" rotWithShape="0" blurRad="18034" dist="18034" dir="15900000">
                    <a:srgbClr val="595650">
                      <a:alpha val="33000"/>
                    </a:srgbClr>
                  </a:outerShdw>
                </a:effectLst>
              </a:rPr>
              <a:t>The Lady With the Dog by Anton Chekov</a:t>
            </a:r>
          </a:p>
        </p:txBody>
      </p:sp>
      <p:sp>
        <p:nvSpPr>
          <p:cNvPr id="87" name="Shape 87"/>
          <p:cNvSpPr/>
          <p:nvPr>
            <p:ph type="body" idx="1"/>
          </p:nvPr>
        </p:nvSpPr>
        <p:spPr>
          <a:prstGeom prst="rect">
            <a:avLst/>
          </a:prstGeom>
        </p:spPr>
        <p:txBody>
          <a:bodyPr/>
          <a:lstStyle/>
          <a:p>
            <a:pPr lvl="0" marL="357378" indent="-357378" defTabSz="391414">
              <a:spcBef>
                <a:spcPts val="2800"/>
              </a:spcBef>
              <a:buBlip>
                <a:blip r:embed="rId2"/>
              </a:buBlip>
              <a:defRPr sz="1800">
                <a:solidFill>
                  <a:srgbClr val="000000"/>
                </a:solidFill>
              </a:defRPr>
            </a:pPr>
            <a:r>
              <a:rPr sz="2814">
                <a:solidFill>
                  <a:srgbClr val="6C6963"/>
                </a:solidFill>
              </a:rPr>
              <a:t>Does their last meeting present a last chance to avoid the hell of a clandestine relationship, or are they offered no more than a choice between one circle of hell and another (the pain of separation versus the misery of an affair)?</a:t>
            </a:r>
            <a:endParaRPr sz="2814">
              <a:solidFill>
                <a:srgbClr val="6C6963"/>
              </a:solidFill>
            </a:endParaRPr>
          </a:p>
          <a:p>
            <a:pPr lvl="0" marL="357378" indent="-357378" defTabSz="391414">
              <a:spcBef>
                <a:spcPts val="2800"/>
              </a:spcBef>
              <a:buBlip>
                <a:blip r:embed="rId2"/>
              </a:buBlip>
              <a:defRPr sz="1800">
                <a:solidFill>
                  <a:srgbClr val="000000"/>
                </a:solidFill>
              </a:defRPr>
            </a:pPr>
            <a:r>
              <a:rPr sz="2814">
                <a:solidFill>
                  <a:srgbClr val="6C6963"/>
                </a:solidFill>
              </a:rPr>
              <a:t>If Gurov and Anna are already imprisoned in one of the lower circles of hell, what kind of hell might it be? Dante consigned the lustful to the second circle of the Inferno, but Chekhov is writing in a different time and culture. His lovers forgive each other instead of seeking absolution from a priest. </a:t>
            </a:r>
            <a:endParaRPr sz="2814">
              <a:solidFill>
                <a:srgbClr val="6C6963"/>
              </a:solidFill>
            </a:endParaRPr>
          </a:p>
          <a:p>
            <a:pPr lvl="0" marL="357378" indent="-357378" defTabSz="391414">
              <a:spcBef>
                <a:spcPts val="2800"/>
              </a:spcBef>
              <a:buBlip>
                <a:blip r:embed="rId2"/>
              </a:buBlip>
              <a:defRPr sz="1800">
                <a:solidFill>
                  <a:srgbClr val="000000"/>
                </a:solidFill>
              </a:defRPr>
            </a:pPr>
            <a:r>
              <a:rPr sz="2814">
                <a:solidFill>
                  <a:srgbClr val="6C6963"/>
                </a:solidFill>
              </a:rPr>
              <a:t>How does translation itself function as a kind of literary criticism or interpretation and what does it means to analyze or interpret such translations / interpretations?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Narration and Point of View</a:t>
            </a:r>
          </a:p>
        </p:txBody>
      </p:sp>
      <p:sp>
        <p:nvSpPr>
          <p:cNvPr id="38" name="Shape 38"/>
          <p:cNvSpPr/>
          <p:nvPr>
            <p:ph type="body" idx="1"/>
          </p:nvPr>
        </p:nvSpPr>
        <p:spPr>
          <a:prstGeom prst="rect">
            <a:avLst/>
          </a:prstGeom>
        </p:spPr>
        <p:txBody>
          <a:bodyPr/>
          <a:lstStyle/>
          <a:p>
            <a:pPr lvl="0" marL="469391" indent="-469391" defTabSz="514095">
              <a:spcBef>
                <a:spcPts val="3600"/>
              </a:spcBef>
              <a:buBlip>
                <a:blip r:embed="rId2"/>
              </a:buBlip>
              <a:defRPr sz="1800">
                <a:solidFill>
                  <a:srgbClr val="000000"/>
                </a:solidFill>
              </a:defRPr>
            </a:pPr>
            <a:r>
              <a:rPr sz="3696">
                <a:solidFill>
                  <a:srgbClr val="6C6963"/>
                </a:solidFill>
              </a:rPr>
              <a:t>Perspective and focus influence the way we view the events in our lives and the way we tell stories. </a:t>
            </a:r>
            <a:endParaRPr sz="3696">
              <a:solidFill>
                <a:srgbClr val="6C6963"/>
              </a:solidFill>
            </a:endParaRPr>
          </a:p>
          <a:p>
            <a:pPr lvl="0" marL="469391" indent="-469391" defTabSz="514095">
              <a:spcBef>
                <a:spcPts val="3600"/>
              </a:spcBef>
              <a:buBlip>
                <a:blip r:embed="rId2"/>
              </a:buBlip>
              <a:defRPr sz="1800">
                <a:solidFill>
                  <a:srgbClr val="000000"/>
                </a:solidFill>
              </a:defRPr>
            </a:pPr>
            <a:r>
              <a:rPr sz="3696">
                <a:solidFill>
                  <a:srgbClr val="6C6963"/>
                </a:solidFill>
              </a:rPr>
              <a:t>A story is told from a particular perspective, where the truth is either revealed or concealed. </a:t>
            </a:r>
            <a:endParaRPr sz="3696">
              <a:solidFill>
                <a:srgbClr val="6C6963"/>
              </a:solidFill>
            </a:endParaRPr>
          </a:p>
          <a:p>
            <a:pPr lvl="0" marL="469391" indent="-469391" defTabSz="514095">
              <a:spcBef>
                <a:spcPts val="3600"/>
              </a:spcBef>
              <a:buBlip>
                <a:blip r:embed="rId2"/>
              </a:buBlip>
              <a:defRPr sz="1800">
                <a:solidFill>
                  <a:srgbClr val="000000"/>
                </a:solidFill>
              </a:defRPr>
            </a:pPr>
            <a:r>
              <a:rPr sz="3696">
                <a:solidFill>
                  <a:srgbClr val="6C6963"/>
                </a:solidFill>
              </a:rPr>
              <a:t>Narration distorts experience; it is important to learn how to read stories, how people tell stories, what is involved, how they make stories out of their own experiences, how through narrative they can make sense of their own lives.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Narration and Point of View</a:t>
            </a:r>
          </a:p>
        </p:txBody>
      </p:sp>
      <p:sp>
        <p:nvSpPr>
          <p:cNvPr id="41" name="Shape 41"/>
          <p:cNvSpPr/>
          <p:nvPr>
            <p:ph type="body" idx="1"/>
          </p:nvPr>
        </p:nvSpPr>
        <p:spPr>
          <a:prstGeom prst="rect">
            <a:avLst/>
          </a:prstGeom>
        </p:spPr>
        <p:txBody>
          <a:bodyPr/>
          <a:lstStyle/>
          <a:p>
            <a:pPr lvl="0" marL="458723" indent="-458723" defTabSz="502412">
              <a:spcBef>
                <a:spcPts val="3600"/>
              </a:spcBef>
              <a:buBlip>
                <a:blip r:embed="rId2"/>
              </a:buBlip>
              <a:defRPr sz="1800">
                <a:solidFill>
                  <a:srgbClr val="000000"/>
                </a:solidFill>
              </a:defRPr>
            </a:pPr>
            <a:r>
              <a:rPr sz="3612">
                <a:solidFill>
                  <a:srgbClr val="6C6963"/>
                </a:solidFill>
              </a:rPr>
              <a:t>Narration and point of view are less often the focus of student essays. Who is telling the story and from what perspective? </a:t>
            </a:r>
            <a:endParaRPr sz="3612">
              <a:solidFill>
                <a:srgbClr val="6C6963"/>
              </a:solidFill>
            </a:endParaRPr>
          </a:p>
          <a:p>
            <a:pPr lvl="0" marL="458723" indent="-458723" defTabSz="502412">
              <a:spcBef>
                <a:spcPts val="3600"/>
              </a:spcBef>
              <a:buBlip>
                <a:blip r:embed="rId2"/>
              </a:buBlip>
              <a:defRPr sz="1800">
                <a:solidFill>
                  <a:srgbClr val="000000"/>
                </a:solidFill>
              </a:defRPr>
            </a:pPr>
            <a:r>
              <a:rPr sz="3612">
                <a:solidFill>
                  <a:srgbClr val="6C6963"/>
                </a:solidFill>
              </a:rPr>
              <a:t>How does point of view contribute to the meaning of a particular text? </a:t>
            </a:r>
            <a:endParaRPr sz="3612">
              <a:solidFill>
                <a:srgbClr val="6C6963"/>
              </a:solidFill>
            </a:endParaRPr>
          </a:p>
          <a:p>
            <a:pPr lvl="0" marL="458723" indent="-458723" defTabSz="502412">
              <a:spcBef>
                <a:spcPts val="3600"/>
              </a:spcBef>
              <a:buBlip>
                <a:blip r:embed="rId2"/>
              </a:buBlip>
              <a:defRPr sz="1800">
                <a:solidFill>
                  <a:srgbClr val="000000"/>
                </a:solidFill>
              </a:defRPr>
            </a:pPr>
            <a:r>
              <a:rPr sz="3612">
                <a:solidFill>
                  <a:srgbClr val="6C6963"/>
                </a:solidFill>
              </a:rPr>
              <a:t>Narration and point of view affect reader’s sympathy and knowledge of particular characters</a:t>
            </a:r>
            <a:endParaRPr sz="3612">
              <a:solidFill>
                <a:srgbClr val="6C6963"/>
              </a:solidFill>
            </a:endParaRPr>
          </a:p>
          <a:p>
            <a:pPr lvl="0" marL="458723" indent="-458723" defTabSz="502412">
              <a:spcBef>
                <a:spcPts val="3600"/>
              </a:spcBef>
              <a:buBlip>
                <a:blip r:embed="rId2"/>
              </a:buBlip>
              <a:defRPr sz="1800">
                <a:solidFill>
                  <a:srgbClr val="000000"/>
                </a:solidFill>
              </a:defRPr>
            </a:pPr>
            <a:r>
              <a:rPr sz="3612">
                <a:solidFill>
                  <a:srgbClr val="6C6963"/>
                </a:solidFill>
              </a:rPr>
              <a:t>Narration shapes a text’s overall meanings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Narration and Point of View</a:t>
            </a:r>
          </a:p>
        </p:txBody>
      </p:sp>
      <p:sp>
        <p:nvSpPr>
          <p:cNvPr id="44" name="Shape 44"/>
          <p:cNvSpPr/>
          <p:nvPr>
            <p:ph type="body" idx="1"/>
          </p:nvPr>
        </p:nvSpPr>
        <p:spPr>
          <a:prstGeom prst="rect">
            <a:avLst/>
          </a:prstGeom>
        </p:spPr>
        <p:txBody>
          <a:bodyPr/>
          <a:lstStyle/>
          <a:p>
            <a:pPr lvl="0">
              <a:buBlip>
                <a:blip r:embed="rId2"/>
              </a:buBlip>
              <a:defRPr sz="1800">
                <a:solidFill>
                  <a:srgbClr val="000000"/>
                </a:solidFill>
              </a:defRPr>
            </a:pPr>
            <a:r>
              <a:rPr sz="4200">
                <a:solidFill>
                  <a:srgbClr val="6C6963"/>
                </a:solidFill>
              </a:rPr>
              <a:t>Form can either support or complicate particular interpretations of text. </a:t>
            </a:r>
            <a:endParaRPr sz="4200">
              <a:solidFill>
                <a:srgbClr val="6C6963"/>
              </a:solidFill>
            </a:endParaRPr>
          </a:p>
          <a:p>
            <a:pPr lvl="0">
              <a:buBlip>
                <a:blip r:embed="rId2"/>
              </a:buBlip>
              <a:defRPr sz="1800">
                <a:solidFill>
                  <a:srgbClr val="000000"/>
                </a:solidFill>
              </a:defRPr>
            </a:pPr>
            <a:r>
              <a:rPr sz="4200">
                <a:solidFill>
                  <a:srgbClr val="6C6963"/>
                </a:solidFill>
              </a:rPr>
              <a:t>What is lost or at least fundamentally changed by altering point of view?  </a:t>
            </a:r>
            <a:endParaRPr sz="4200">
              <a:solidFill>
                <a:srgbClr val="6C6963"/>
              </a:solidFill>
            </a:endParaRPr>
          </a:p>
          <a:p>
            <a:pPr lvl="0">
              <a:buBlip>
                <a:blip r:embed="rId2"/>
              </a:buBlip>
              <a:defRPr sz="1800">
                <a:solidFill>
                  <a:srgbClr val="000000"/>
                </a:solidFill>
              </a:defRPr>
            </a:pPr>
            <a:r>
              <a:rPr sz="4200">
                <a:solidFill>
                  <a:srgbClr val="6C6963"/>
                </a:solidFill>
              </a:rPr>
              <a:t>Keep a record of expectations and pay attention to the way in which point of view shifts and how point of view affect those expectations?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Character</a:t>
            </a:r>
          </a:p>
        </p:txBody>
      </p:sp>
      <p:sp>
        <p:nvSpPr>
          <p:cNvPr id="47" name="Shape 47"/>
          <p:cNvSpPr/>
          <p:nvPr>
            <p:ph type="body" idx="1"/>
          </p:nvPr>
        </p:nvSpPr>
        <p:spPr>
          <a:prstGeom prst="rect">
            <a:avLst/>
          </a:prstGeom>
        </p:spPr>
        <p:txBody>
          <a:bodyPr/>
          <a:lstStyle/>
          <a:p>
            <a:pPr lvl="0" marL="453390" indent="-453390" defTabSz="496570">
              <a:spcBef>
                <a:spcPts val="3500"/>
              </a:spcBef>
              <a:buBlip>
                <a:blip r:embed="rId2"/>
              </a:buBlip>
              <a:defRPr sz="1800">
                <a:solidFill>
                  <a:srgbClr val="000000"/>
                </a:solidFill>
              </a:defRPr>
            </a:pPr>
            <a:r>
              <a:rPr sz="3570">
                <a:solidFill>
                  <a:srgbClr val="6C6963"/>
                </a:solidFill>
              </a:rPr>
              <a:t>We judge fictional characters the same way we judge real characters in our lives. </a:t>
            </a:r>
            <a:endParaRPr sz="3570">
              <a:solidFill>
                <a:srgbClr val="6C6963"/>
              </a:solidFill>
            </a:endParaRPr>
          </a:p>
          <a:p>
            <a:pPr lvl="0" marL="453390" indent="-453390" defTabSz="496570">
              <a:spcBef>
                <a:spcPts val="3500"/>
              </a:spcBef>
              <a:buBlip>
                <a:blip r:embed="rId2"/>
              </a:buBlip>
              <a:defRPr sz="1800">
                <a:solidFill>
                  <a:srgbClr val="000000"/>
                </a:solidFill>
              </a:defRPr>
            </a:pPr>
            <a:r>
              <a:rPr sz="3570">
                <a:solidFill>
                  <a:srgbClr val="6C6963"/>
                </a:solidFill>
              </a:rPr>
              <a:t>Our responses are based on what a character says, does and how they say it and do it, and what others say about them.  </a:t>
            </a:r>
            <a:endParaRPr sz="3570">
              <a:solidFill>
                <a:srgbClr val="6C6963"/>
              </a:solidFill>
            </a:endParaRPr>
          </a:p>
          <a:p>
            <a:pPr lvl="0" marL="453390" indent="-453390" defTabSz="496570">
              <a:spcBef>
                <a:spcPts val="3500"/>
              </a:spcBef>
              <a:buBlip>
                <a:blip r:embed="rId2"/>
              </a:buBlip>
              <a:defRPr sz="1800">
                <a:solidFill>
                  <a:srgbClr val="000000"/>
                </a:solidFill>
              </a:defRPr>
            </a:pPr>
            <a:r>
              <a:rPr sz="3570">
                <a:solidFill>
                  <a:srgbClr val="6C6963"/>
                </a:solidFill>
              </a:rPr>
              <a:t>In analyzing fiction, you must read characters carefully to try to understand who they really are.</a:t>
            </a:r>
            <a:endParaRPr sz="3570">
              <a:solidFill>
                <a:srgbClr val="6C6963"/>
              </a:solidFill>
            </a:endParaRPr>
          </a:p>
          <a:p>
            <a:pPr lvl="0" marL="453390" indent="-453390" defTabSz="496570">
              <a:spcBef>
                <a:spcPts val="3500"/>
              </a:spcBef>
              <a:buBlip>
                <a:blip r:embed="rId2"/>
              </a:buBlip>
              <a:defRPr sz="1800">
                <a:solidFill>
                  <a:srgbClr val="000000"/>
                </a:solidFill>
              </a:defRPr>
            </a:pPr>
            <a:r>
              <a:rPr sz="3570">
                <a:solidFill>
                  <a:srgbClr val="6C6963"/>
                </a:solidFill>
              </a:rPr>
              <a:t>There is the influence of cultural stereotyping in fiction and in life.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Character</a:t>
            </a:r>
          </a:p>
        </p:txBody>
      </p:sp>
      <p:sp>
        <p:nvSpPr>
          <p:cNvPr id="50" name="Shape 50"/>
          <p:cNvSpPr/>
          <p:nvPr>
            <p:ph type="body" idx="1"/>
          </p:nvPr>
        </p:nvSpPr>
        <p:spPr>
          <a:prstGeom prst="rect">
            <a:avLst/>
          </a:prstGeom>
        </p:spPr>
        <p:txBody>
          <a:bodyPr/>
          <a:lstStyle/>
          <a:p>
            <a:pPr lvl="0" marL="405384" indent="-405384" defTabSz="443991">
              <a:spcBef>
                <a:spcPts val="3100"/>
              </a:spcBef>
              <a:buBlip>
                <a:blip r:embed="rId2"/>
              </a:buBlip>
              <a:defRPr sz="1800">
                <a:solidFill>
                  <a:srgbClr val="000000"/>
                </a:solidFill>
              </a:defRPr>
            </a:pPr>
            <a:r>
              <a:rPr sz="3192">
                <a:solidFill>
                  <a:srgbClr val="6C6963"/>
                </a:solidFill>
              </a:rPr>
              <a:t>Characters in the story are not reducible to their racial identity </a:t>
            </a:r>
            <a:endParaRPr sz="3192">
              <a:solidFill>
                <a:srgbClr val="6C6963"/>
              </a:solidFill>
            </a:endParaRPr>
          </a:p>
          <a:p>
            <a:pPr lvl="0" marL="405384" indent="-405384" defTabSz="443991">
              <a:spcBef>
                <a:spcPts val="3100"/>
              </a:spcBef>
              <a:buBlip>
                <a:blip r:embed="rId2"/>
              </a:buBlip>
              <a:defRPr sz="1800">
                <a:solidFill>
                  <a:srgbClr val="000000"/>
                </a:solidFill>
              </a:defRPr>
            </a:pPr>
            <a:r>
              <a:rPr sz="3192">
                <a:solidFill>
                  <a:srgbClr val="6C6963"/>
                </a:solidFill>
              </a:rPr>
              <a:t>How close we get to a character in a story is a function of point of view. </a:t>
            </a:r>
            <a:endParaRPr sz="3192">
              <a:solidFill>
                <a:srgbClr val="6C6963"/>
              </a:solidFill>
            </a:endParaRPr>
          </a:p>
          <a:p>
            <a:pPr lvl="0" marL="405384" indent="-405384" defTabSz="443991">
              <a:spcBef>
                <a:spcPts val="3100"/>
              </a:spcBef>
              <a:buBlip>
                <a:blip r:embed="rId2"/>
              </a:buBlip>
              <a:defRPr sz="1800">
                <a:solidFill>
                  <a:srgbClr val="000000"/>
                </a:solidFill>
              </a:defRPr>
            </a:pPr>
            <a:r>
              <a:rPr sz="3192">
                <a:solidFill>
                  <a:srgbClr val="6C6963"/>
                </a:solidFill>
              </a:rPr>
              <a:t>First person narration provides a close encounter, a kind of intimacy and proximity to one character’s thoughts and experience which causes us to respond more sympathetically; we feel a greater sense of outrage or betrayal if the character lets us down. </a:t>
            </a:r>
            <a:endParaRPr sz="3192">
              <a:solidFill>
                <a:srgbClr val="6C6963"/>
              </a:solidFill>
            </a:endParaRPr>
          </a:p>
          <a:p>
            <a:pPr lvl="0" marL="405384" indent="-405384" defTabSz="443991">
              <a:spcBef>
                <a:spcPts val="3100"/>
              </a:spcBef>
              <a:buBlip>
                <a:blip r:embed="rId2"/>
              </a:buBlip>
              <a:defRPr sz="1800">
                <a:solidFill>
                  <a:srgbClr val="000000"/>
                </a:solidFill>
              </a:defRPr>
            </a:pPr>
            <a:r>
              <a:rPr sz="3192">
                <a:solidFill>
                  <a:srgbClr val="6C6963"/>
                </a:solidFill>
              </a:rPr>
              <a:t>Third person narration is highly variable and omniscient; it tells the story from no perspective at all.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lvl1pPr defTabSz="549148">
              <a:defRPr sz="6956">
                <a:effectLst>
                  <a:outerShdw sx="100000" sy="100000" kx="0" ky="0" algn="b" rotWithShape="0" blurRad="23876" dist="23876" dir="15900000">
                    <a:srgbClr val="595650">
                      <a:alpha val="33000"/>
                    </a:srgbClr>
                  </a:outerShdw>
                </a:effectLst>
              </a:defRPr>
            </a:lvl1pPr>
          </a:lstStyle>
          <a:p>
            <a:pPr lvl="0">
              <a:defRPr sz="1800">
                <a:solidFill>
                  <a:srgbClr val="000000"/>
                </a:solidFill>
                <a:effectLst/>
              </a:defRPr>
            </a:pPr>
            <a:r>
              <a:rPr sz="6956">
                <a:solidFill>
                  <a:srgbClr val="6C6963"/>
                </a:solidFill>
                <a:effectLst>
                  <a:outerShdw sx="100000" sy="100000" kx="0" ky="0" algn="b" rotWithShape="0" blurRad="23876" dist="23876" dir="15900000">
                    <a:srgbClr val="595650">
                      <a:alpha val="33000"/>
                    </a:srgbClr>
                  </a:outerShdw>
                </a:effectLst>
              </a:rPr>
              <a:t>When Writing About Character</a:t>
            </a:r>
          </a:p>
        </p:txBody>
      </p:sp>
      <p:sp>
        <p:nvSpPr>
          <p:cNvPr id="53" name="Shape 53"/>
          <p:cNvSpPr/>
          <p:nvPr>
            <p:ph type="body" idx="1"/>
          </p:nvPr>
        </p:nvSpPr>
        <p:spPr>
          <a:prstGeom prst="rect">
            <a:avLst/>
          </a:prstGeom>
        </p:spPr>
        <p:txBody>
          <a:bodyPr/>
          <a:lstStyle/>
          <a:p>
            <a:pPr lvl="0" marL="384048" indent="-384048" defTabSz="420624">
              <a:spcBef>
                <a:spcPts val="3000"/>
              </a:spcBef>
              <a:buBlip>
                <a:blip r:embed="rId2"/>
              </a:buBlip>
              <a:defRPr sz="1800">
                <a:solidFill>
                  <a:srgbClr val="000000"/>
                </a:solidFill>
              </a:defRPr>
            </a:pPr>
            <a:r>
              <a:rPr sz="3024">
                <a:solidFill>
                  <a:srgbClr val="6C6963"/>
                </a:solidFill>
              </a:rPr>
              <a:t>Show how a particular character embodies a world view or value system and show why a character suffers a particular problem or dilemma.</a:t>
            </a:r>
            <a:endParaRPr sz="3024">
              <a:solidFill>
                <a:srgbClr val="6C6963"/>
              </a:solidFill>
            </a:endParaRPr>
          </a:p>
          <a:p>
            <a:pPr lvl="0" marL="384048" indent="-384048" defTabSz="420624">
              <a:spcBef>
                <a:spcPts val="3000"/>
              </a:spcBef>
              <a:buBlip>
                <a:blip r:embed="rId2"/>
              </a:buBlip>
              <a:defRPr sz="1800">
                <a:solidFill>
                  <a:srgbClr val="000000"/>
                </a:solidFill>
              </a:defRPr>
            </a:pPr>
            <a:r>
              <a:rPr sz="3024">
                <a:solidFill>
                  <a:srgbClr val="6C6963"/>
                </a:solidFill>
              </a:rPr>
              <a:t>Note how and why a particular character develops or changes over the course of the narrative, and outline clearly the claim regarding each stage a character goes through. </a:t>
            </a:r>
            <a:endParaRPr sz="3024">
              <a:solidFill>
                <a:srgbClr val="6C6963"/>
              </a:solidFill>
            </a:endParaRPr>
          </a:p>
          <a:p>
            <a:pPr lvl="0" marL="384048" indent="-384048" defTabSz="420624">
              <a:spcBef>
                <a:spcPts val="3000"/>
              </a:spcBef>
              <a:buBlip>
                <a:blip r:embed="rId2"/>
              </a:buBlip>
              <a:defRPr sz="1800">
                <a:solidFill>
                  <a:srgbClr val="000000"/>
                </a:solidFill>
              </a:defRPr>
            </a:pPr>
            <a:r>
              <a:rPr sz="3024">
                <a:solidFill>
                  <a:srgbClr val="6C6963"/>
                </a:solidFill>
              </a:rPr>
              <a:t>Show how a central conflict in the narrative is dramatized through a comparison of and / or opposition between multiple characters. </a:t>
            </a:r>
            <a:endParaRPr sz="3024">
              <a:solidFill>
                <a:srgbClr val="6C6963"/>
              </a:solidFill>
            </a:endParaRPr>
          </a:p>
          <a:p>
            <a:pPr lvl="0" marL="384048" indent="-384048" defTabSz="420624">
              <a:spcBef>
                <a:spcPts val="3000"/>
              </a:spcBef>
              <a:buBlip>
                <a:blip r:embed="rId2"/>
              </a:buBlip>
              <a:defRPr sz="1800">
                <a:solidFill>
                  <a:srgbClr val="000000"/>
                </a:solidFill>
              </a:defRPr>
            </a:pPr>
            <a:r>
              <a:rPr sz="3024">
                <a:solidFill>
                  <a:srgbClr val="6C6963"/>
                </a:solidFill>
              </a:rPr>
              <a:t>Show how and why a minor character plays a crucial role in any given text.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lvl1pPr defTabSz="549148">
              <a:defRPr sz="6956">
                <a:effectLst>
                  <a:outerShdw sx="100000" sy="100000" kx="0" ky="0" algn="b" rotWithShape="0" blurRad="23876" dist="23876" dir="15900000">
                    <a:srgbClr val="595650">
                      <a:alpha val="33000"/>
                    </a:srgbClr>
                  </a:outerShdw>
                </a:effectLst>
              </a:defRPr>
            </a:lvl1pPr>
          </a:lstStyle>
          <a:p>
            <a:pPr lvl="0">
              <a:defRPr sz="1800">
                <a:solidFill>
                  <a:srgbClr val="000000"/>
                </a:solidFill>
                <a:effectLst/>
              </a:defRPr>
            </a:pPr>
            <a:r>
              <a:rPr sz="6956">
                <a:solidFill>
                  <a:srgbClr val="6C6963"/>
                </a:solidFill>
                <a:effectLst>
                  <a:outerShdw sx="100000" sy="100000" kx="0" ky="0" algn="b" rotWithShape="0" blurRad="23876" dist="23876" dir="15900000">
                    <a:srgbClr val="595650">
                      <a:alpha val="33000"/>
                    </a:srgbClr>
                  </a:outerShdw>
                </a:effectLst>
              </a:rPr>
              <a:t>When Writing About Character</a:t>
            </a:r>
          </a:p>
        </p:txBody>
      </p:sp>
      <p:sp>
        <p:nvSpPr>
          <p:cNvPr id="56" name="Shape 56"/>
          <p:cNvSpPr/>
          <p:nvPr>
            <p:ph type="body" idx="1"/>
          </p:nvPr>
        </p:nvSpPr>
        <p:spPr>
          <a:prstGeom prst="rect">
            <a:avLst/>
          </a:prstGeom>
        </p:spPr>
        <p:txBody>
          <a:bodyPr/>
          <a:lstStyle/>
          <a:p>
            <a:pPr lvl="0" marL="512063" indent="-512063" defTabSz="560831">
              <a:spcBef>
                <a:spcPts val="4000"/>
              </a:spcBef>
              <a:buBlip>
                <a:blip r:embed="rId2"/>
              </a:buBlip>
              <a:defRPr sz="1800">
                <a:solidFill>
                  <a:srgbClr val="000000"/>
                </a:solidFill>
              </a:defRPr>
            </a:pPr>
            <a:r>
              <a:rPr sz="4032">
                <a:solidFill>
                  <a:srgbClr val="6C6963"/>
                </a:solidFill>
              </a:rPr>
              <a:t>The key problem for students is to treat characters as individual people versus as embodiments of certain worldviews, values, attitudes and ways of being. </a:t>
            </a:r>
            <a:endParaRPr sz="4032">
              <a:solidFill>
                <a:srgbClr val="6C6963"/>
              </a:solidFill>
            </a:endParaRPr>
          </a:p>
          <a:p>
            <a:pPr lvl="0" marL="512063" indent="-512063" defTabSz="560831">
              <a:spcBef>
                <a:spcPts val="4000"/>
              </a:spcBef>
              <a:buBlip>
                <a:blip r:embed="rId2"/>
              </a:buBlip>
              <a:defRPr sz="1800">
                <a:solidFill>
                  <a:srgbClr val="000000"/>
                </a:solidFill>
              </a:defRPr>
            </a:pPr>
            <a:r>
              <a:rPr sz="4032">
                <a:solidFill>
                  <a:srgbClr val="6C6963"/>
                </a:solidFill>
              </a:rPr>
              <a:t>Characters in fiction function both as individuals and as representatives of certain worldviews.</a:t>
            </a:r>
            <a:endParaRPr sz="4032">
              <a:solidFill>
                <a:srgbClr val="6C6963"/>
              </a:solidFill>
            </a:endParaRPr>
          </a:p>
          <a:p>
            <a:pPr lvl="0" marL="512063" indent="-512063" defTabSz="560831">
              <a:spcBef>
                <a:spcPts val="4000"/>
              </a:spcBef>
              <a:buBlip>
                <a:blip r:embed="rId2"/>
              </a:buBlip>
              <a:defRPr sz="1800">
                <a:solidFill>
                  <a:srgbClr val="000000"/>
                </a:solidFill>
              </a:defRPr>
            </a:pPr>
            <a:r>
              <a:rPr sz="4032">
                <a:solidFill>
                  <a:srgbClr val="6C6963"/>
                </a:solidFill>
              </a:rPr>
              <a:t>Facts do not support any argument unless you infer something from them.</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Setting</a:t>
            </a:r>
          </a:p>
        </p:txBody>
      </p:sp>
      <p:sp>
        <p:nvSpPr>
          <p:cNvPr id="59" name="Shape 59"/>
          <p:cNvSpPr/>
          <p:nvPr>
            <p:ph type="body" idx="1"/>
          </p:nvPr>
        </p:nvSpPr>
        <p:spPr>
          <a:prstGeom prst="rect">
            <a:avLst/>
          </a:prstGeom>
        </p:spPr>
        <p:txBody>
          <a:bodyPr/>
          <a:lstStyle/>
          <a:p>
            <a:pPr lvl="0" marL="389381" indent="-389381" defTabSz="426466">
              <a:spcBef>
                <a:spcPts val="3000"/>
              </a:spcBef>
              <a:buBlip>
                <a:blip r:embed="rId2"/>
              </a:buBlip>
              <a:defRPr sz="1800">
                <a:solidFill>
                  <a:srgbClr val="000000"/>
                </a:solidFill>
              </a:defRPr>
            </a:pPr>
            <a:r>
              <a:rPr sz="3066">
                <a:solidFill>
                  <a:srgbClr val="6C6963"/>
                </a:solidFill>
              </a:rPr>
              <a:t>Ask the following questions when studying the setting of the story: </a:t>
            </a:r>
            <a:endParaRPr sz="3066">
              <a:solidFill>
                <a:srgbClr val="6C6963"/>
              </a:solidFill>
            </a:endParaRPr>
          </a:p>
          <a:p>
            <a:pPr lvl="2" marL="1168146" indent="-389381" defTabSz="426466">
              <a:spcBef>
                <a:spcPts val="3000"/>
              </a:spcBef>
              <a:buBlip>
                <a:blip r:embed="rId2"/>
              </a:buBlip>
              <a:defRPr sz="1800">
                <a:solidFill>
                  <a:srgbClr val="000000"/>
                </a:solidFill>
              </a:defRPr>
            </a:pPr>
            <a:r>
              <a:rPr sz="3066">
                <a:solidFill>
                  <a:srgbClr val="6C6963"/>
                </a:solidFill>
              </a:rPr>
              <a:t>When does the story take place? </a:t>
            </a:r>
            <a:endParaRPr sz="3066">
              <a:solidFill>
                <a:srgbClr val="6C6963"/>
              </a:solidFill>
            </a:endParaRPr>
          </a:p>
          <a:p>
            <a:pPr lvl="2" marL="1168146" indent="-389381" defTabSz="426466">
              <a:spcBef>
                <a:spcPts val="3000"/>
              </a:spcBef>
              <a:buBlip>
                <a:blip r:embed="rId2"/>
              </a:buBlip>
              <a:defRPr sz="1800">
                <a:solidFill>
                  <a:srgbClr val="000000"/>
                </a:solidFill>
              </a:defRPr>
            </a:pPr>
            <a:r>
              <a:rPr sz="3066">
                <a:solidFill>
                  <a:srgbClr val="6C6963"/>
                </a:solidFill>
              </a:rPr>
              <a:t>Where does the story takes place? </a:t>
            </a:r>
            <a:endParaRPr sz="3066">
              <a:solidFill>
                <a:srgbClr val="6C6963"/>
              </a:solidFill>
            </a:endParaRPr>
          </a:p>
          <a:p>
            <a:pPr lvl="2" marL="1168146" indent="-389381" defTabSz="426466">
              <a:spcBef>
                <a:spcPts val="3000"/>
              </a:spcBef>
              <a:buBlip>
                <a:blip r:embed="rId2"/>
              </a:buBlip>
              <a:defRPr sz="1800">
                <a:solidFill>
                  <a:srgbClr val="000000"/>
                </a:solidFill>
              </a:defRPr>
            </a:pPr>
            <a:r>
              <a:rPr sz="3066">
                <a:solidFill>
                  <a:srgbClr val="6C6963"/>
                </a:solidFill>
              </a:rPr>
              <a:t>What part does the setting play in the experience and meaning of the story? </a:t>
            </a:r>
            <a:endParaRPr sz="3066">
              <a:solidFill>
                <a:srgbClr val="6C6963"/>
              </a:solidFill>
            </a:endParaRPr>
          </a:p>
          <a:p>
            <a:pPr lvl="2" marL="1168146" indent="-389381" defTabSz="426466">
              <a:spcBef>
                <a:spcPts val="3000"/>
              </a:spcBef>
              <a:buBlip>
                <a:blip r:embed="rId2"/>
              </a:buBlip>
              <a:defRPr sz="1800">
                <a:solidFill>
                  <a:srgbClr val="000000"/>
                </a:solidFill>
              </a:defRPr>
            </a:pPr>
            <a:r>
              <a:rPr sz="3066">
                <a:solidFill>
                  <a:srgbClr val="6C6963"/>
                </a:solidFill>
              </a:rPr>
              <a:t>Don’t skip over descriptions of setting when reading!</a:t>
            </a:r>
            <a:endParaRPr sz="3066">
              <a:solidFill>
                <a:srgbClr val="6C6963"/>
              </a:solidFill>
            </a:endParaRPr>
          </a:p>
          <a:p>
            <a:pPr lvl="2" marL="1168146" indent="-389381" defTabSz="426466">
              <a:spcBef>
                <a:spcPts val="3000"/>
              </a:spcBef>
              <a:buBlip>
                <a:blip r:embed="rId2"/>
              </a:buBlip>
              <a:defRPr sz="1800">
                <a:solidFill>
                  <a:srgbClr val="000000"/>
                </a:solidFill>
              </a:defRPr>
            </a:pPr>
            <a:r>
              <a:rPr sz="3066">
                <a:solidFill>
                  <a:srgbClr val="6C6963"/>
                </a:solidFill>
              </a:rPr>
              <a:t>How do portrayals work to evoke particular feelings, expectations or attitudes in viewers? </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